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420" r:id="rId2"/>
    <p:sldId id="579" r:id="rId3"/>
    <p:sldId id="416" r:id="rId4"/>
    <p:sldId id="417" r:id="rId5"/>
    <p:sldId id="412" r:id="rId6"/>
    <p:sldId id="535" r:id="rId7"/>
    <p:sldId id="528" r:id="rId8"/>
    <p:sldId id="527" r:id="rId9"/>
    <p:sldId id="529" r:id="rId10"/>
    <p:sldId id="532" r:id="rId11"/>
    <p:sldId id="536" r:id="rId12"/>
    <p:sldId id="534" r:id="rId13"/>
    <p:sldId id="422" r:id="rId14"/>
    <p:sldId id="501" r:id="rId15"/>
    <p:sldId id="537" r:id="rId16"/>
    <p:sldId id="539" r:id="rId17"/>
    <p:sldId id="538" r:id="rId18"/>
    <p:sldId id="540" r:id="rId19"/>
    <p:sldId id="541" r:id="rId20"/>
    <p:sldId id="542" r:id="rId21"/>
    <p:sldId id="543" r:id="rId22"/>
    <p:sldId id="544" r:id="rId23"/>
    <p:sldId id="545" r:id="rId24"/>
    <p:sldId id="546" r:id="rId25"/>
    <p:sldId id="547" r:id="rId26"/>
    <p:sldId id="423" r:id="rId27"/>
    <p:sldId id="548" r:id="rId28"/>
    <p:sldId id="549" r:id="rId29"/>
    <p:sldId id="551" r:id="rId30"/>
    <p:sldId id="552" r:id="rId31"/>
    <p:sldId id="555" r:id="rId32"/>
    <p:sldId id="556" r:id="rId33"/>
    <p:sldId id="557" r:id="rId34"/>
    <p:sldId id="558" r:id="rId35"/>
    <p:sldId id="559" r:id="rId36"/>
    <p:sldId id="560" r:id="rId37"/>
    <p:sldId id="561" r:id="rId38"/>
    <p:sldId id="562" r:id="rId39"/>
    <p:sldId id="563" r:id="rId40"/>
    <p:sldId id="564" r:id="rId41"/>
    <p:sldId id="565" r:id="rId42"/>
    <p:sldId id="566" r:id="rId43"/>
    <p:sldId id="567" r:id="rId44"/>
    <p:sldId id="568" r:id="rId45"/>
    <p:sldId id="569" r:id="rId46"/>
    <p:sldId id="570" r:id="rId47"/>
    <p:sldId id="571" r:id="rId48"/>
    <p:sldId id="572" r:id="rId49"/>
    <p:sldId id="573" r:id="rId50"/>
    <p:sldId id="574" r:id="rId51"/>
    <p:sldId id="575" r:id="rId52"/>
    <p:sldId id="577" r:id="rId53"/>
    <p:sldId id="576" r:id="rId54"/>
    <p:sldId id="578" r:id="rId55"/>
    <p:sldId id="418" r:id="rId56"/>
  </p:sldIdLst>
  <p:sldSz cx="9144000" cy="6858000" type="screen4x3"/>
  <p:notesSz cx="6858000" cy="9144000"/>
  <p:embeddedFontLst>
    <p:embeddedFont>
      <p:font typeface="Arial Black" panose="020B0A04020102020204" pitchFamily="34" charset="0"/>
      <p:bold r:id="rId59"/>
    </p:embeddedFont>
    <p:embeddedFont>
      <p:font typeface="Consolas" panose="020B0609020204030204" pitchFamily="49" charset="0"/>
      <p:regular r:id="rId60"/>
      <p:bold r:id="rId61"/>
      <p:italic r:id="rId62"/>
      <p:boldItalic r:id="rId63"/>
    </p:embeddedFont>
    <p:embeddedFont>
      <p:font typeface="HY견고딕" panose="02030600000101010101" pitchFamily="18" charset="-127"/>
      <p:regular r:id="rId64"/>
    </p:embeddedFont>
    <p:embeddedFont>
      <p:font typeface="맑은 고딕" panose="020B0503020000020004" pitchFamily="50" charset="-127"/>
      <p:regular r:id="rId65"/>
      <p:bold r:id="rId66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1">
          <p15:clr>
            <a:srgbClr val="A4A3A4"/>
          </p15:clr>
        </p15:guide>
        <p15:guide id="2" pos="158">
          <p15:clr>
            <a:srgbClr val="A4A3A4"/>
          </p15:clr>
        </p15:guide>
        <p15:guide id="3" pos="56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AF7E"/>
    <a:srgbClr val="FABE00"/>
    <a:srgbClr val="96CFAC"/>
    <a:srgbClr val="FBCE4D"/>
    <a:srgbClr val="F49F42"/>
    <a:srgbClr val="F6AD3A"/>
    <a:srgbClr val="FDEBD7"/>
    <a:srgbClr val="2F6D81"/>
    <a:srgbClr val="39869F"/>
    <a:srgbClr val="00A0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35" autoAdjust="0"/>
    <p:restoredTop sz="99156" autoAdjust="0"/>
  </p:normalViewPr>
  <p:slideViewPr>
    <p:cSldViewPr>
      <p:cViewPr varScale="1">
        <p:scale>
          <a:sx n="108" d="100"/>
          <a:sy n="108" d="100"/>
        </p:scale>
        <p:origin x="1932" y="102"/>
      </p:cViewPr>
      <p:guideLst>
        <p:guide orient="horz" pos="591"/>
        <p:guide pos="158"/>
        <p:guide pos="56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66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6CB18BD7-F542-41D4-8860-DCEDD38FC59F}" type="datetimeFigureOut">
              <a:rPr lang="ko-KR" altLang="en-US">
                <a:ea typeface="맑은 고딕" panose="020B0503020000020004" pitchFamily="50" charset="-127"/>
              </a:rPr>
              <a:pPr>
                <a:defRPr/>
              </a:pPr>
              <a:t>2023-01-03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66AABF27-7303-4B20-B134-3A49760DD20D}" type="slidenum">
              <a:rPr lang="ko-KR" altLang="en-US">
                <a:ea typeface="맑은 고딕" panose="020B0503020000020004" pitchFamily="50" charset="-127"/>
              </a:rPr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74630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E395095A-4ED7-4532-9B60-17A12090B229}" type="datetimeFigureOut">
              <a:rPr lang="ko-KR" altLang="en-US" smtClean="0"/>
              <a:pPr>
                <a:defRPr/>
              </a:pPr>
              <a:t>2023-01-03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fld id="{54563F77-4079-44FD-AC16-D5293C2E4BC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22029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BCE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solidFill>
            <a:schemeClr val="bg1"/>
          </a:solidFill>
          <a:ln w="53975">
            <a:solidFill>
              <a:srgbClr val="FAB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60EBC2-DB0F-482A-9469-82B0E42119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38387" y="866775"/>
            <a:ext cx="446722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058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섹션이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49</a:t>
            </a:r>
          </a:p>
        </p:txBody>
      </p:sp>
      <p:sp>
        <p:nvSpPr>
          <p:cNvPr id="5" name="모서리가 둥근 직사각형 4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noFill/>
          <a:ln w="539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34030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1529"/>
            <a:ext cx="9144000" cy="617311"/>
          </a:xfrm>
          <a:prstGeom prst="rect">
            <a:avLst/>
          </a:prstGeom>
          <a:solidFill>
            <a:schemeClr val="accent4">
              <a:lumMod val="60000"/>
              <a:lumOff val="4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709175" y="171480"/>
            <a:ext cx="5849061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49</a:t>
            </a:r>
          </a:p>
        </p:txBody>
      </p:sp>
      <p:sp>
        <p:nvSpPr>
          <p:cNvPr id="5" name="텍스트 개체 틀 2"/>
          <p:cNvSpPr>
            <a:spLocks noGrp="1"/>
          </p:cNvSpPr>
          <p:nvPr>
            <p:ph idx="1"/>
          </p:nvPr>
        </p:nvSpPr>
        <p:spPr bwMode="auto">
          <a:xfrm>
            <a:off x="323528" y="947861"/>
            <a:ext cx="8363272" cy="536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>
              <a:buClr>
                <a:srgbClr val="7030A0"/>
              </a:buClr>
              <a:buSzPct val="100000"/>
              <a:buFont typeface="+mj-lt"/>
              <a:buAutoNum type="arabicPeriod"/>
              <a:defRPr sz="1800">
                <a:latin typeface="+mn-ea"/>
                <a:ea typeface="+mn-ea"/>
              </a:defRPr>
            </a:lvl1pPr>
            <a:lvl2pPr marL="355600" indent="185738">
              <a:lnSpc>
                <a:spcPct val="150000"/>
              </a:lnSpc>
              <a:buClr>
                <a:srgbClr val="F6AD3A"/>
              </a:buClr>
              <a:buFont typeface="Wingdings" panose="05000000000000000000" pitchFamily="2" charset="2"/>
              <a:buChar char="§"/>
              <a:tabLst>
                <a:tab pos="363538" algn="l"/>
              </a:tabLst>
              <a:defRPr kumimoji="1" lang="ko-KR" altLang="en-US" sz="1600" b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250950" indent="-285750"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600"/>
            </a:lvl3pPr>
            <a:lvl4pPr marL="16002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o"/>
              <a:defRPr sz="1600"/>
            </a:lvl4pPr>
            <a:lvl5pPr marL="2057400" indent="-228600">
              <a:buClr>
                <a:srgbClr val="0070C0"/>
              </a:buClr>
              <a:buFont typeface="Wingdings" panose="05000000000000000000" pitchFamily="2" charset="2"/>
              <a:buChar char="n"/>
              <a:defRPr sz="1400"/>
            </a:lvl5pPr>
            <a:lvl6pPr marL="25146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n"/>
              <a:defRPr sz="1200">
                <a:latin typeface="+mn-ea"/>
                <a:ea typeface="+mn-ea"/>
              </a:defRPr>
            </a:lvl6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25269" y="202725"/>
            <a:ext cx="1742594" cy="44341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lnSpcReduction="10000"/>
          </a:bodyPr>
          <a:lstStyle/>
          <a:p>
            <a:r>
              <a:rPr lang="ko-KR" altLang="en-US" sz="2400" dirty="0">
                <a:solidFill>
                  <a:srgbClr val="7030A0"/>
                </a:solidFill>
                <a:latin typeface="+mn-lt"/>
                <a:ea typeface="Noto Sans CJK KR Bold" pitchFamily="34" charset="-127"/>
              </a:rPr>
              <a:t>실전 예제</a:t>
            </a:r>
          </a:p>
        </p:txBody>
      </p:sp>
    </p:spTree>
    <p:extLst>
      <p:ext uri="{BB962C8B-B14F-4D97-AF65-F5344CB8AC3E}">
        <p14:creationId xmlns:p14="http://schemas.microsoft.com/office/powerpoint/2010/main" val="3505957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1476375" y="2565400"/>
            <a:ext cx="597594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8000" b="1" dirty="0">
                <a:solidFill>
                  <a:srgbClr val="FABE00"/>
                </a:solidFill>
                <a:latin typeface="Arial Black" pitchFamily="34" charset="0"/>
                <a:ea typeface="+mn-ea"/>
              </a:rPr>
              <a:t>Thank</a:t>
            </a:r>
            <a:r>
              <a:rPr lang="en-US" altLang="ko-KR" sz="8000" b="1" baseline="0" dirty="0">
                <a:solidFill>
                  <a:srgbClr val="FABE00"/>
                </a:solidFill>
                <a:latin typeface="Arial Black" pitchFamily="34" charset="0"/>
                <a:ea typeface="+mn-ea"/>
              </a:rPr>
              <a:t> you!</a:t>
            </a:r>
            <a:endParaRPr lang="ko-KR" altLang="en-US" sz="8000" b="1" dirty="0">
              <a:solidFill>
                <a:srgbClr val="FABE00"/>
              </a:solidFill>
              <a:latin typeface="Arial Black" pitchFamily="34" charset="0"/>
              <a:ea typeface="+mn-ea"/>
            </a:endParaRPr>
          </a:p>
        </p:txBody>
      </p:sp>
      <p:pic>
        <p:nvPicPr>
          <p:cNvPr id="4" name="Picture 4" descr="C:\Users\김현용\Desktop\제호.jpg">
            <a:extLst>
              <a:ext uri="{FF2B5EF4-FFF2-40B4-BE49-F238E27FC236}">
                <a16:creationId xmlns:a16="http://schemas.microsoft.com/office/drawing/2014/main" id="{BE07CC8D-77BF-445C-B1CC-57A0F565E6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661" y="5645666"/>
            <a:ext cx="1731819" cy="28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6">
            <a:extLst>
              <a:ext uri="{FF2B5EF4-FFF2-40B4-BE49-F238E27FC236}">
                <a16:creationId xmlns:a16="http://schemas.microsoft.com/office/drawing/2014/main" id="{5B2358EA-0EBE-4085-907F-A5C0D19AC1AC}"/>
              </a:ext>
            </a:extLst>
          </p:cNvPr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F6AD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직사각형 10">
            <a:extLst>
              <a:ext uri="{FF2B5EF4-FFF2-40B4-BE49-F238E27FC236}">
                <a16:creationId xmlns:a16="http://schemas.microsoft.com/office/drawing/2014/main" id="{1ED32BD4-9132-4F42-A9B1-2274388B022B}"/>
              </a:ext>
            </a:extLst>
          </p:cNvPr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rgbClr val="96CFAC"/>
          </a:solidFill>
          <a:ln>
            <a:solidFill>
              <a:srgbClr val="96CF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637DD-835B-4D0D-A4B3-8FDDB1A2A0E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146659" y="6309320"/>
            <a:ext cx="270939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dirty="0"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Copyright© 2023 </a:t>
            </a:r>
            <a:r>
              <a:rPr lang="en-US" altLang="ko-KR" sz="1100" dirty="0" err="1"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Hanbit</a:t>
            </a:r>
            <a:r>
              <a:rPr lang="en-US" altLang="ko-KR" sz="1100" dirty="0"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100" dirty="0"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All rights reserved.</a:t>
            </a:r>
            <a:endParaRPr lang="ko-KR" altLang="ko-KR" sz="1100" dirty="0">
              <a:solidFill>
                <a:schemeClr val="tx1"/>
              </a:solidFill>
              <a:latin typeface="+mn-ea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375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BCE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solidFill>
            <a:schemeClr val="bg1"/>
          </a:solidFill>
          <a:ln w="53975">
            <a:solidFill>
              <a:srgbClr val="FAB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609600" y="1700213"/>
            <a:ext cx="7991475" cy="1446550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u="none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u="none" dirty="0">
                <a:ea typeface="맑은 고딕" pitchFamily="50" charset="-127"/>
              </a:rPr>
              <a:t>[</a:t>
            </a:r>
            <a:r>
              <a:rPr kumimoji="0" lang="ko-KR" altLang="en-US" sz="1600" b="1" u="none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u="none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u="none" dirty="0"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none" spc="-100" baseline="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b="1" u="none" spc="-100" baseline="0" dirty="0">
                <a:ea typeface="맑은 고딕" pitchFamily="50" charset="-127"/>
              </a:rPr>
              <a:t>우재남</a:t>
            </a:r>
            <a:r>
              <a:rPr kumimoji="0" lang="ko-KR" altLang="en-US" sz="1400" u="none" spc="-100" baseline="0" dirty="0">
                <a:ea typeface="맑은 고딕" pitchFamily="50" charset="-127"/>
              </a:rPr>
              <a:t>과 </a:t>
            </a:r>
            <a:r>
              <a:rPr kumimoji="0" lang="ko-KR" altLang="en-US" sz="1400" b="1" u="none" spc="-100" baseline="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b="1" u="none" spc="-100" baseline="0" dirty="0">
                <a:ea typeface="맑은 고딕" pitchFamily="50" charset="-127"/>
              </a:rPr>
              <a:t>㈜</a:t>
            </a:r>
            <a:r>
              <a:rPr kumimoji="0" lang="ko-KR" altLang="en-US" sz="1400" u="none" spc="-100" baseline="0" dirty="0">
                <a:ea typeface="맑은 고딕" pitchFamily="50" charset="-127"/>
              </a:rPr>
              <a:t>에 있습니다</a:t>
            </a:r>
            <a:r>
              <a:rPr kumimoji="0" lang="en-US" altLang="ko-KR" sz="1400" u="none" spc="-100" baseline="0" dirty="0">
                <a:ea typeface="맑은 고딕" pitchFamily="50" charset="-127"/>
              </a:rPr>
              <a:t>.</a:t>
            </a:r>
          </a:p>
          <a:p>
            <a:pPr marL="108000" indent="-10800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none" dirty="0">
                <a:solidFill>
                  <a:srgbClr val="222222"/>
                </a:solidFill>
                <a:ea typeface="맑은 고딕" pitchFamily="50" charset="-127"/>
              </a:rPr>
              <a:t>이 자료는</a:t>
            </a:r>
            <a:r>
              <a:rPr kumimoji="0" lang="ko-KR" altLang="en-US" sz="1400" u="none" baseline="0" dirty="0">
                <a:solidFill>
                  <a:srgbClr val="222222"/>
                </a:solidFill>
                <a:ea typeface="맑은 고딕" pitchFamily="50" charset="-127"/>
              </a:rPr>
              <a:t> 강의 보조 자료로 제공되는 것으로 무단으로 전제하거나 배포하는 것을 금합니다</a:t>
            </a:r>
            <a:r>
              <a:rPr kumimoji="0" lang="en-US" altLang="ko-KR" sz="1400" u="none" baseline="0" dirty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400" u="none" dirty="0">
              <a:solidFill>
                <a:srgbClr val="222222"/>
              </a:solidFill>
              <a:ea typeface="맑은 고딕" pitchFamily="50" charset="-127"/>
            </a:endParaRPr>
          </a:p>
        </p:txBody>
      </p:sp>
      <p:pic>
        <p:nvPicPr>
          <p:cNvPr id="6" name="Picture 4" descr="C:\Users\김현용\Desktop\제호.jpg">
            <a:extLst>
              <a:ext uri="{FF2B5EF4-FFF2-40B4-BE49-F238E27FC236}">
                <a16:creationId xmlns:a16="http://schemas.microsoft.com/office/drawing/2014/main" id="{BE07CC8D-77BF-445C-B1CC-57A0F565E6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581" y="5661248"/>
            <a:ext cx="1731819" cy="28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752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9144000" cy="6210300"/>
          </a:xfrm>
          <a:prstGeom prst="rect">
            <a:avLst/>
          </a:prstGeom>
          <a:solidFill>
            <a:srgbClr val="FBC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1800" b="0" i="0" u="none" strike="noStrike" kern="1200" baseline="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9144000" cy="107950"/>
          </a:xfrm>
          <a:prstGeom prst="rect">
            <a:avLst/>
          </a:prstGeom>
          <a:solidFill>
            <a:srgbClr val="96CFAC"/>
          </a:solidFill>
          <a:ln>
            <a:noFill/>
          </a:ln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26" y="4770834"/>
            <a:ext cx="2324100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3073" y1="58564" x2="53073" y2="58564"/>
                        <a14:foregroundMark x1="55587" y1="88398" x2="55587" y2="88398"/>
                        <a14:foregroundMark x1="57821" y1="34807" x2="57821" y2="34807"/>
                        <a14:foregroundMark x1="65642" y1="49171" x2="65642" y2="49171"/>
                        <a14:foregroundMark x1="84916" y1="60221" x2="84916" y2="60221"/>
                        <a14:foregroundMark x1="70950" y1="43646" x2="70950" y2="43646"/>
                        <a14:foregroundMark x1="22067" y1="60773" x2="22067" y2="60773"/>
                        <a14:foregroundMark x1="12570" y1="47790" x2="12570" y2="47790"/>
                        <a14:foregroundMark x1="20670" y1="30663" x2="20670" y2="30663"/>
                        <a14:foregroundMark x1="34078" y1="19337" x2="34078" y2="19337"/>
                        <a14:foregroundMark x1="48045" y1="8564" x2="48045" y2="9392"/>
                        <a14:foregroundMark x1="66480" y1="12155" x2="66480" y2="12155"/>
                        <a14:foregroundMark x1="81844" y1="24033" x2="81844" y2="24033"/>
                        <a14:foregroundMark x1="86872" y1="41436" x2="86872" y2="41436"/>
                        <a14:foregroundMark x1="55307" y1="48619" x2="55307" y2="486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9573">
            <a:off x="680756" y="4293096"/>
            <a:ext cx="506868" cy="512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796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2AF7E"/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96CF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6396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2AF7E"/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96CF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307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학습목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96CF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2" name="모서리가 둥근 직사각형 1"/>
          <p:cNvSpPr/>
          <p:nvPr userDrawn="1"/>
        </p:nvSpPr>
        <p:spPr>
          <a:xfrm>
            <a:off x="667203" y="586172"/>
            <a:ext cx="1112851" cy="3570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96CFAC"/>
              </a:solidFill>
            </a:endParaRPr>
          </a:p>
        </p:txBody>
      </p:sp>
      <p:sp>
        <p:nvSpPr>
          <p:cNvPr id="9" name="TextBox 9"/>
          <p:cNvSpPr txBox="1"/>
          <p:nvPr userDrawn="1"/>
        </p:nvSpPr>
        <p:spPr>
          <a:xfrm>
            <a:off x="683568" y="573063"/>
            <a:ext cx="1080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2AF7E"/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Preview</a:t>
            </a:r>
            <a:endParaRPr kumimoji="0" lang="ko-KR" altLang="en-US" sz="1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2AF7E"/>
              </a:solidFill>
              <a:effectLst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331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이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noFill/>
          <a:ln w="53975">
            <a:solidFill>
              <a:srgbClr val="FAB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273152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1529"/>
            <a:ext cx="9144000" cy="617311"/>
          </a:xfrm>
          <a:prstGeom prst="rect">
            <a:avLst/>
          </a:prstGeom>
          <a:solidFill>
            <a:srgbClr val="FABE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ko-KR" altLang="en-US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55</a:t>
            </a:r>
          </a:p>
        </p:txBody>
      </p:sp>
      <p:sp>
        <p:nvSpPr>
          <p:cNvPr id="5" name="텍스트 개체 틀 2"/>
          <p:cNvSpPr>
            <a:spLocks noGrp="1"/>
          </p:cNvSpPr>
          <p:nvPr>
            <p:ph idx="1"/>
          </p:nvPr>
        </p:nvSpPr>
        <p:spPr bwMode="auto">
          <a:xfrm>
            <a:off x="323528" y="764704"/>
            <a:ext cx="8363272" cy="536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buClr>
                <a:srgbClr val="FABE00"/>
              </a:buClr>
              <a:buSzPct val="100000"/>
              <a:buFont typeface="Wingdings" panose="05000000000000000000" pitchFamily="2" charset="2"/>
              <a:buChar char="n"/>
              <a:defRPr sz="2200">
                <a:latin typeface="+mn-ea"/>
                <a:ea typeface="+mn-ea"/>
              </a:defRPr>
            </a:lvl1pPr>
            <a:lvl2pPr marL="355600" indent="185738">
              <a:lnSpc>
                <a:spcPct val="150000"/>
              </a:lnSpc>
              <a:buClr>
                <a:srgbClr val="F6AD3A"/>
              </a:buClr>
              <a:buFont typeface="Wingdings" panose="05000000000000000000" pitchFamily="2" charset="2"/>
              <a:buChar char="§"/>
              <a:tabLst>
                <a:tab pos="363538" algn="l"/>
              </a:tabLst>
              <a:defRPr kumimoji="1" lang="ko-KR" altLang="en-US" sz="1800" b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250950" indent="-285750"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600"/>
            </a:lvl3pPr>
            <a:lvl4pPr marL="16002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o"/>
              <a:defRPr sz="1600"/>
            </a:lvl4pPr>
            <a:lvl5pPr marL="2057400" indent="-228600">
              <a:buClr>
                <a:srgbClr val="0070C0"/>
              </a:buClr>
              <a:buFont typeface="Wingdings" panose="05000000000000000000" pitchFamily="2" charset="2"/>
              <a:buChar char="n"/>
              <a:defRPr sz="1400"/>
            </a:lvl5pPr>
            <a:lvl6pPr marL="25146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n"/>
              <a:defRPr sz="1200">
                <a:latin typeface="+mn-ea"/>
                <a:ea typeface="+mn-ea"/>
              </a:defRPr>
            </a:lvl6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126113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1529"/>
            <a:ext cx="9144000" cy="617311"/>
          </a:xfrm>
          <a:prstGeom prst="rect">
            <a:avLst/>
          </a:prstGeom>
          <a:solidFill>
            <a:srgbClr val="FABE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946345" y="188640"/>
            <a:ext cx="6433967" cy="392283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49</a:t>
            </a:r>
          </a:p>
        </p:txBody>
      </p:sp>
      <p:sp>
        <p:nvSpPr>
          <p:cNvPr id="5" name="텍스트 개체 틀 2"/>
          <p:cNvSpPr>
            <a:spLocks noGrp="1"/>
          </p:cNvSpPr>
          <p:nvPr>
            <p:ph idx="1"/>
          </p:nvPr>
        </p:nvSpPr>
        <p:spPr bwMode="auto">
          <a:xfrm>
            <a:off x="323528" y="908720"/>
            <a:ext cx="8363272" cy="5217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>
              <a:buClr>
                <a:srgbClr val="00B0F0"/>
              </a:buClr>
              <a:buSzPct val="100000"/>
              <a:buFont typeface="+mj-lt"/>
              <a:buAutoNum type="arabicPeriod"/>
              <a:defRPr sz="1600">
                <a:latin typeface="+mn-ea"/>
                <a:ea typeface="+mn-ea"/>
              </a:defRPr>
            </a:lvl1pPr>
            <a:lvl2pPr marL="355600" indent="185738">
              <a:lnSpc>
                <a:spcPct val="150000"/>
              </a:lnSpc>
              <a:buClr>
                <a:srgbClr val="F6AD3A"/>
              </a:buClr>
              <a:buFont typeface="Wingdings" panose="05000000000000000000" pitchFamily="2" charset="2"/>
              <a:buChar char="§"/>
              <a:tabLst>
                <a:tab pos="363538" algn="l"/>
              </a:tabLst>
              <a:defRPr kumimoji="1" lang="ko-KR" altLang="en-US" sz="1600" b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250950" indent="-285750"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400"/>
            </a:lvl3pPr>
            <a:lvl4pPr marL="16002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o"/>
              <a:defRPr sz="1600"/>
            </a:lvl4pPr>
            <a:lvl5pPr marL="2057400" indent="-228600">
              <a:buClr>
                <a:srgbClr val="0070C0"/>
              </a:buClr>
              <a:buFont typeface="Wingdings" panose="05000000000000000000" pitchFamily="2" charset="2"/>
              <a:buChar char="n"/>
              <a:defRPr sz="1400"/>
            </a:lvl5pPr>
            <a:lvl6pPr marL="25146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n"/>
              <a:defRPr sz="1200">
                <a:latin typeface="+mn-ea"/>
                <a:ea typeface="+mn-ea"/>
              </a:defRPr>
            </a:lvl6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grpSp>
        <p:nvGrpSpPr>
          <p:cNvPr id="12" name="그룹 11"/>
          <p:cNvGrpSpPr/>
          <p:nvPr userDrawn="1"/>
        </p:nvGrpSpPr>
        <p:grpSpPr>
          <a:xfrm>
            <a:off x="171500" y="154732"/>
            <a:ext cx="8943424" cy="462996"/>
            <a:chOff x="156126" y="157693"/>
            <a:chExt cx="8943424" cy="462996"/>
          </a:xfrm>
        </p:grpSpPr>
        <p:grpSp>
          <p:nvGrpSpPr>
            <p:cNvPr id="7" name="그룹 6"/>
            <p:cNvGrpSpPr/>
            <p:nvPr userDrawn="1"/>
          </p:nvGrpSpPr>
          <p:grpSpPr>
            <a:xfrm>
              <a:off x="156126" y="157693"/>
              <a:ext cx="743466" cy="462996"/>
              <a:chOff x="19048" y="116632"/>
              <a:chExt cx="899594" cy="509295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" name="모서리가 둥근 직사각형 1"/>
              <p:cNvSpPr/>
              <p:nvPr userDrawn="1"/>
            </p:nvSpPr>
            <p:spPr>
              <a:xfrm>
                <a:off x="19050" y="116632"/>
                <a:ext cx="899592" cy="504056"/>
              </a:xfrm>
              <a:prstGeom prst="roundRect">
                <a:avLst>
                  <a:gd name="adj" fmla="val 161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/>
              <p:cNvSpPr/>
              <p:nvPr userDrawn="1"/>
            </p:nvSpPr>
            <p:spPr>
              <a:xfrm>
                <a:off x="19048" y="337895"/>
                <a:ext cx="899592" cy="2880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u="dash" baseline="0" dirty="0">
                  <a:solidFill>
                    <a:srgbClr val="FFFF00"/>
                  </a:solidFill>
                </a:endParaRPr>
              </a:p>
            </p:txBody>
          </p:sp>
        </p:grpSp>
        <p:cxnSp>
          <p:nvCxnSpPr>
            <p:cNvPr id="10" name="직선 연결선 9"/>
            <p:cNvCxnSpPr/>
            <p:nvPr userDrawn="1"/>
          </p:nvCxnSpPr>
          <p:spPr>
            <a:xfrm>
              <a:off x="855142" y="607988"/>
              <a:ext cx="8244408" cy="0"/>
            </a:xfrm>
            <a:prstGeom prst="line">
              <a:avLst/>
            </a:prstGeom>
            <a:ln w="19050">
              <a:solidFill>
                <a:schemeClr val="accent5">
                  <a:lumMod val="60000"/>
                  <a:lumOff val="40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 userDrawn="1"/>
        </p:nvSpPr>
        <p:spPr>
          <a:xfrm>
            <a:off x="219770" y="175940"/>
            <a:ext cx="624548" cy="43510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u="none" baseline="0" dirty="0">
                <a:solidFill>
                  <a:schemeClr val="bg1"/>
                </a:solidFill>
              </a:rPr>
              <a:t>LAB</a:t>
            </a:r>
            <a:endParaRPr lang="ko-KR" altLang="en-US" sz="2000" b="1" u="none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501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134AE88-8089-46AF-B006-A187AD486C13}" type="datetime1">
              <a:rPr lang="ko-KR" altLang="en-US"/>
              <a:pPr>
                <a:defRPr/>
              </a:pPr>
              <a:t>2023-01-03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itchFamily="50" charset="-127"/>
              </a:defRPr>
            </a:lvl1pPr>
          </a:lstStyle>
          <a:p>
            <a:fld id="{0DE046FA-B321-48D0-9889-EEF2519A1D98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36" r:id="rId1"/>
    <p:sldLayoutId id="2147484233" r:id="rId2"/>
    <p:sldLayoutId id="2147484229" r:id="rId3"/>
    <p:sldLayoutId id="2147484231" r:id="rId4"/>
    <p:sldLayoutId id="2147484232" r:id="rId5"/>
    <p:sldLayoutId id="2147484237" r:id="rId6"/>
    <p:sldLayoutId id="2147484230" r:id="rId7"/>
    <p:sldLayoutId id="2147484234" r:id="rId8"/>
    <p:sldLayoutId id="2147484239" r:id="rId9"/>
    <p:sldLayoutId id="2147484238" r:id="rId10"/>
    <p:sldLayoutId id="2147484241" r:id="rId11"/>
    <p:sldLayoutId id="2147484235" r:id="rId12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4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864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대코딩시대와</a:t>
            </a:r>
            <a:r>
              <a:rPr lang="ko-KR" altLang="en-US" dirty="0"/>
              <a:t> 프로그래밍 언어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71887B-486F-4164-A2FA-8EE90D0F1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87" y="904874"/>
            <a:ext cx="7272626" cy="422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387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프로그래밍 언어를 배우는 이유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프로그래밍 언어를 배우는 이유</a:t>
            </a:r>
            <a:endParaRPr lang="en-US" altLang="ko-KR" b="1" dirty="0"/>
          </a:p>
          <a:p>
            <a:pPr lvl="1"/>
            <a:r>
              <a:rPr lang="ko-KR" altLang="en-US" dirty="0"/>
              <a:t>컴퓨터 프로그램의 기본 작동 원리를 이해하고</a:t>
            </a:r>
            <a:r>
              <a:rPr lang="en-US" altLang="ko-KR" dirty="0"/>
              <a:t>, </a:t>
            </a:r>
            <a:r>
              <a:rPr lang="ko-KR" altLang="en-US" dirty="0"/>
              <a:t>삶에 맞게 사용하기 위함</a:t>
            </a:r>
            <a:endParaRPr lang="en-US" altLang="ko-KR" dirty="0"/>
          </a:p>
          <a:p>
            <a:pPr lvl="1"/>
            <a:r>
              <a:rPr lang="ko-KR" altLang="en-US" dirty="0"/>
              <a:t>이를 응용하여 각자의 삶을 좀 더 효율적으로 살기 위함</a:t>
            </a:r>
            <a:endParaRPr lang="en-US" altLang="ko-KR" dirty="0"/>
          </a:p>
          <a:p>
            <a:pPr lvl="1"/>
            <a:r>
              <a:rPr lang="ko-KR" altLang="en-US" dirty="0"/>
              <a:t>새로운 세계를 살기 위해 기초적으로 갖추어야 할 능력 중 하나이기 때문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12718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프로그래밍 언어를 배우는 이유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FCD842-3934-433C-BDAE-89D37890C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7" y="836712"/>
            <a:ext cx="6829425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37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87724" y="2456892"/>
            <a:ext cx="4968552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</a:rPr>
              <a:t>Section 02</a:t>
            </a:r>
          </a:p>
          <a:p>
            <a:pPr algn="ctr"/>
            <a:r>
              <a:rPr lang="ko-KR" altLang="en-US" sz="4000" b="1" dirty="0" err="1">
                <a:latin typeface="+mn-ea"/>
                <a:ea typeface="+mn-ea"/>
              </a:rPr>
              <a:t>파이썬</a:t>
            </a:r>
            <a:r>
              <a:rPr lang="ko-KR" altLang="en-US" sz="4000" b="1" dirty="0">
                <a:latin typeface="+mn-ea"/>
                <a:ea typeface="+mn-ea"/>
              </a:rPr>
              <a:t> 소개</a:t>
            </a:r>
          </a:p>
        </p:txBody>
      </p:sp>
    </p:spTree>
    <p:extLst>
      <p:ext uri="{BB962C8B-B14F-4D97-AF65-F5344CB8AC3E}">
        <p14:creationId xmlns:p14="http://schemas.microsoft.com/office/powerpoint/2010/main" val="2616309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파이썬의</a:t>
            </a:r>
            <a:r>
              <a:rPr lang="ko-KR" altLang="en-US" dirty="0"/>
              <a:t> 등장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 err="1"/>
              <a:t>파이썬</a:t>
            </a:r>
            <a:r>
              <a:rPr lang="en-US" altLang="ko-KR" b="1" dirty="0"/>
              <a:t>(python)</a:t>
            </a:r>
          </a:p>
          <a:p>
            <a:pPr lvl="1"/>
            <a:r>
              <a:rPr lang="ko-KR" altLang="en-US" dirty="0"/>
              <a:t>네덜란드의 개발자 귀도 반 </a:t>
            </a:r>
            <a:r>
              <a:rPr lang="ko-KR" altLang="en-US" dirty="0" err="1"/>
              <a:t>로섬</a:t>
            </a:r>
            <a:r>
              <a:rPr lang="en-US" altLang="ko-KR" dirty="0"/>
              <a:t>(Guido Van Rossum)</a:t>
            </a:r>
            <a:r>
              <a:rPr lang="ko-KR" altLang="en-US" dirty="0"/>
              <a:t>이 개발한 언어</a:t>
            </a:r>
            <a:endParaRPr lang="en-US" altLang="ko-KR" dirty="0"/>
          </a:p>
          <a:p>
            <a:pPr lvl="1"/>
            <a:r>
              <a:rPr lang="ko-KR" altLang="en-US" dirty="0"/>
              <a:t>처음에는 </a:t>
            </a:r>
            <a:r>
              <a:rPr lang="en-US" altLang="ko-KR" dirty="0"/>
              <a:t>C </a:t>
            </a:r>
            <a:r>
              <a:rPr lang="ko-KR" altLang="en-US" dirty="0"/>
              <a:t>언어 기반으로 개발되었으며 이후 다양한 기능이 추가됨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2871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파이썬의</a:t>
            </a:r>
            <a:r>
              <a:rPr lang="ko-KR" altLang="en-US" dirty="0"/>
              <a:t> 등장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60EDA3-2707-4281-A9E4-5F3E5874B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87" y="908720"/>
            <a:ext cx="6905625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364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파이썬의</a:t>
            </a:r>
            <a:r>
              <a:rPr lang="ko-KR" altLang="en-US" dirty="0"/>
              <a:t>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/>
              <a:t>2.1 </a:t>
            </a:r>
            <a:r>
              <a:rPr lang="ko-KR" altLang="en-US" sz="2000" b="1" dirty="0"/>
              <a:t>플랫폼 독립적인 언어</a:t>
            </a:r>
            <a:r>
              <a:rPr lang="en-US" altLang="ko-KR" sz="2000" b="1" dirty="0"/>
              <a:t> </a:t>
            </a:r>
          </a:p>
          <a:p>
            <a:pPr lvl="1"/>
            <a:r>
              <a:rPr lang="ko-KR" altLang="en-US" b="1" dirty="0"/>
              <a:t>플랫폼</a:t>
            </a:r>
            <a:r>
              <a:rPr lang="en-US" altLang="ko-KR" sz="1600" b="1" dirty="0"/>
              <a:t>(platform)</a:t>
            </a:r>
            <a:br>
              <a:rPr lang="en-US" altLang="ko-KR" sz="1600" b="1" dirty="0"/>
            </a:br>
            <a:r>
              <a:rPr lang="en-US" altLang="ko-KR" sz="1600" b="1" dirty="0"/>
              <a:t>- </a:t>
            </a:r>
            <a:r>
              <a:rPr lang="ko-KR" altLang="en-US" dirty="0"/>
              <a:t>흔히 말하는 운영체제</a:t>
            </a:r>
            <a:r>
              <a:rPr lang="en-US" altLang="ko-KR" sz="1600" dirty="0"/>
              <a:t>(Operating System, OS)</a:t>
            </a:r>
            <a:r>
              <a:rPr lang="ko-KR" altLang="en-US" dirty="0"/>
              <a:t>를 뜻함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윈도</a:t>
            </a:r>
            <a:r>
              <a:rPr lang="en-US" altLang="ko-KR" sz="1600" dirty="0"/>
              <a:t>(Windows),</a:t>
            </a:r>
            <a:r>
              <a:rPr lang="ko-KR" altLang="en-US" dirty="0"/>
              <a:t> 맥 </a:t>
            </a:r>
            <a:r>
              <a:rPr lang="en-US" altLang="ko-KR" dirty="0"/>
              <a:t>OS</a:t>
            </a:r>
            <a:r>
              <a:rPr lang="en-US" altLang="ko-KR" sz="1600" dirty="0"/>
              <a:t>(Mac</a:t>
            </a:r>
            <a:r>
              <a:rPr lang="ko-KR" altLang="en-US" sz="1600" dirty="0"/>
              <a:t> </a:t>
            </a:r>
            <a:r>
              <a:rPr lang="en-US" altLang="ko-KR" sz="1600" dirty="0"/>
              <a:t>OS)</a:t>
            </a:r>
            <a:r>
              <a:rPr lang="en-US" altLang="ko-KR" dirty="0"/>
              <a:t>, </a:t>
            </a:r>
            <a:r>
              <a:rPr lang="ko-KR" altLang="en-US" dirty="0"/>
              <a:t>리눅스</a:t>
            </a:r>
            <a:r>
              <a:rPr lang="en-US" altLang="ko-KR" sz="1600" dirty="0"/>
              <a:t>(Linux) </a:t>
            </a:r>
            <a:r>
              <a:rPr lang="ko-KR" altLang="en-US" dirty="0"/>
              <a:t>등이 이에 속함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파이썬은</a:t>
            </a:r>
            <a:r>
              <a:rPr lang="ko-KR" altLang="en-US" dirty="0"/>
              <a:t> 어떤 </a:t>
            </a:r>
            <a:r>
              <a:rPr lang="ko-KR" altLang="en-US" dirty="0" err="1"/>
              <a:t>운영체제든</a:t>
            </a:r>
            <a:r>
              <a:rPr lang="ko-KR" altLang="en-US" dirty="0"/>
              <a:t> 상관없이 사용할 수 있는 언어</a:t>
            </a:r>
          </a:p>
        </p:txBody>
      </p:sp>
    </p:spTree>
    <p:extLst>
      <p:ext uri="{BB962C8B-B14F-4D97-AF65-F5344CB8AC3E}">
        <p14:creationId xmlns:p14="http://schemas.microsoft.com/office/powerpoint/2010/main" val="1211938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파이썬의</a:t>
            </a:r>
            <a:r>
              <a:rPr lang="ko-KR" altLang="en-US" dirty="0"/>
              <a:t>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000" b="1" dirty="0"/>
              <a:t>2.2 </a:t>
            </a:r>
            <a:r>
              <a:rPr lang="ko-KR" altLang="en-US" sz="2000" b="1" dirty="0"/>
              <a:t>인터프리터 언어</a:t>
            </a:r>
            <a:r>
              <a:rPr lang="en-US" altLang="ko-KR" sz="2000" b="1" dirty="0"/>
              <a:t> (interpreter language)</a:t>
            </a:r>
          </a:p>
          <a:p>
            <a:pPr lvl="1"/>
            <a:r>
              <a:rPr lang="ko-KR" altLang="en-US" b="1" dirty="0"/>
              <a:t>프로그래밍 언어의 소스코드가 컴퓨터에 의해 해석되는 과정</a:t>
            </a:r>
            <a:endParaRPr lang="en-US" altLang="ko-KR" b="1" dirty="0"/>
          </a:p>
          <a:p>
            <a:pPr lvl="1" indent="0">
              <a:buNone/>
            </a:pPr>
            <a:r>
              <a:rPr lang="ko-KR" altLang="en-US" dirty="0"/>
              <a:t>   ①</a:t>
            </a:r>
            <a:r>
              <a:rPr lang="en-US" altLang="ko-KR" dirty="0"/>
              <a:t> </a:t>
            </a:r>
            <a:r>
              <a:rPr lang="ko-KR" altLang="en-US" dirty="0"/>
              <a:t>소스코드는 인터프리터 또는 컴파일러에 의해 해석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ko-KR" altLang="en-US" dirty="0"/>
              <a:t>②</a:t>
            </a:r>
            <a:r>
              <a:rPr lang="en-US" altLang="ko-KR" dirty="0"/>
              <a:t> </a:t>
            </a:r>
            <a:r>
              <a:rPr lang="ko-KR" altLang="en-US" dirty="0"/>
              <a:t>이 해석된 결과가 운영체제에 맞춰 기계어로 변환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ko-KR" altLang="en-US" dirty="0"/>
              <a:t>③</a:t>
            </a:r>
            <a:r>
              <a:rPr lang="en-US" altLang="ko-KR" dirty="0"/>
              <a:t> </a:t>
            </a:r>
            <a:r>
              <a:rPr lang="ko-KR" altLang="en-US" dirty="0"/>
              <a:t>컴퓨터의 하드웨어인 메모리와 </a:t>
            </a:r>
            <a:r>
              <a:rPr lang="en-US" altLang="ko-KR" dirty="0"/>
              <a:t>CPU</a:t>
            </a:r>
            <a:r>
              <a:rPr lang="ko-KR" altLang="en-US" dirty="0"/>
              <a:t>에 저장되어 실행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b="1" dirty="0"/>
              <a:t>소스코드 </a:t>
            </a:r>
            <a:r>
              <a:rPr lang="en-US" altLang="ko-KR" b="1" dirty="0"/>
              <a:t>: </a:t>
            </a:r>
            <a:r>
              <a:rPr lang="ko-KR" altLang="en-US" dirty="0"/>
              <a:t>프로그래머가 작성한 프로그래밍 언어의 텍스트 파일</a:t>
            </a:r>
            <a:endParaRPr lang="en-US" altLang="ko-KR" dirty="0"/>
          </a:p>
          <a:p>
            <a:pPr lvl="1"/>
            <a:r>
              <a:rPr lang="ko-KR" altLang="en-US" b="1" dirty="0"/>
              <a:t>인터프리터</a:t>
            </a:r>
            <a:r>
              <a:rPr lang="en-US" altLang="ko-KR" b="1" dirty="0"/>
              <a:t>: </a:t>
            </a:r>
            <a:r>
              <a:rPr lang="ko-KR" altLang="en-US" dirty="0"/>
              <a:t>소스코드 해석을 위해 사용되는 프로그램의 종류</a:t>
            </a:r>
            <a:endParaRPr lang="en-US" altLang="ko-KR" dirty="0"/>
          </a:p>
          <a:p>
            <a:pPr lvl="1"/>
            <a:r>
              <a:rPr lang="ko-KR" altLang="en-US" b="1" dirty="0"/>
              <a:t>인터프리터 언어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ko-KR" altLang="en-US" dirty="0"/>
              <a:t>컴파일러</a:t>
            </a:r>
            <a:r>
              <a:rPr lang="en-US" altLang="ko-KR" dirty="0"/>
              <a:t> </a:t>
            </a:r>
            <a:r>
              <a:rPr lang="ko-KR" altLang="en-US" dirty="0"/>
              <a:t>언어와 달리 소스코드 자체가 바로 실행되는 특징이 있고</a:t>
            </a:r>
            <a:r>
              <a:rPr lang="en-US" altLang="ko-KR" dirty="0"/>
              <a:t> </a:t>
            </a:r>
            <a:r>
              <a:rPr lang="ko-KR" altLang="en-US" dirty="0"/>
              <a:t>이로 인해 속도는 느리지만 매우 간편하게 사용 가능</a:t>
            </a:r>
          </a:p>
        </p:txBody>
      </p:sp>
    </p:spTree>
    <p:extLst>
      <p:ext uri="{BB962C8B-B14F-4D97-AF65-F5344CB8AC3E}">
        <p14:creationId xmlns:p14="http://schemas.microsoft.com/office/powerpoint/2010/main" val="1638052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파이썬의</a:t>
            </a:r>
            <a:r>
              <a:rPr lang="ko-KR" altLang="en-US" dirty="0"/>
              <a:t> 특징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5527479-2F9C-4416-89F2-BCF4D5E931A2}"/>
              </a:ext>
            </a:extLst>
          </p:cNvPr>
          <p:cNvGrpSpPr/>
          <p:nvPr/>
        </p:nvGrpSpPr>
        <p:grpSpPr>
          <a:xfrm>
            <a:off x="1128712" y="682775"/>
            <a:ext cx="6886575" cy="6110453"/>
            <a:chOff x="366390" y="682774"/>
            <a:chExt cx="6886575" cy="611045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47532F5-230D-4709-9AFF-E815710965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15" r="615" b="6624"/>
            <a:stretch/>
          </p:blipFill>
          <p:spPr>
            <a:xfrm>
              <a:off x="366390" y="682774"/>
              <a:ext cx="6886575" cy="217016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7809234-D061-4FB1-AA56-4B54ECD971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1" b="4463"/>
            <a:stretch/>
          </p:blipFill>
          <p:spPr>
            <a:xfrm>
              <a:off x="366390" y="2852936"/>
              <a:ext cx="6886575" cy="39402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1155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파이썬의</a:t>
            </a:r>
            <a:r>
              <a:rPr lang="ko-KR" altLang="en-US" dirty="0"/>
              <a:t>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000" dirty="0"/>
              <a:t>2.3 </a:t>
            </a:r>
            <a:r>
              <a:rPr lang="ko-KR" altLang="en-US" sz="2000" b="1" dirty="0"/>
              <a:t>객체 지향 언어</a:t>
            </a:r>
            <a:r>
              <a:rPr lang="en-US" altLang="ko-KR" sz="2000" b="1" dirty="0"/>
              <a:t> (object oriented language)</a:t>
            </a:r>
          </a:p>
          <a:p>
            <a:pPr lvl="1"/>
            <a:r>
              <a:rPr lang="ko-KR" altLang="en-US" b="1" dirty="0"/>
              <a:t>절차적 프로그래밍 언어</a:t>
            </a:r>
            <a:r>
              <a:rPr lang="en-US" altLang="ko-KR" b="1" dirty="0"/>
              <a:t>(procedure programming): </a:t>
            </a:r>
            <a:r>
              <a:rPr lang="ko-KR" altLang="en-US" dirty="0"/>
              <a:t>소스코드를 작성할 때 실행 순서대로 하나부터 열까지 프로그래밍 하는 것</a:t>
            </a:r>
            <a:endParaRPr lang="en-US" altLang="ko-KR" dirty="0"/>
          </a:p>
          <a:p>
            <a:pPr lvl="1"/>
            <a:r>
              <a:rPr lang="ko-KR" altLang="en-US" b="1" dirty="0"/>
              <a:t>객체 지향 언어</a:t>
            </a:r>
            <a:endParaRPr lang="en-US" altLang="ko-KR" b="1" dirty="0"/>
          </a:p>
          <a:p>
            <a:pPr lvl="1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객체 지향 프로그래밍 환경에서 사용되는 프로그래밍 언어</a:t>
            </a:r>
            <a:endParaRPr lang="en-US" altLang="ko-KR" dirty="0"/>
          </a:p>
          <a:p>
            <a:pPr lvl="1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해당 프로그램이 해결해야 할 문제의 구성요소를 요소별로 정의한 다음 각 요소의 기능</a:t>
            </a:r>
            <a:r>
              <a:rPr lang="en-US" altLang="ko-KR" dirty="0"/>
              <a:t>(method, </a:t>
            </a:r>
            <a:r>
              <a:rPr lang="ko-KR" altLang="en-US" dirty="0"/>
              <a:t>메서드</a:t>
            </a:r>
            <a:r>
              <a:rPr lang="en-US" altLang="ko-KR" dirty="0"/>
              <a:t>)</a:t>
            </a:r>
            <a:r>
              <a:rPr lang="ko-KR" altLang="en-US" dirty="0"/>
              <a:t>과 정보</a:t>
            </a:r>
            <a:r>
              <a:rPr lang="en-US" altLang="ko-KR" dirty="0"/>
              <a:t>(attribute, </a:t>
            </a:r>
            <a:r>
              <a:rPr lang="ko-KR" altLang="en-US" dirty="0"/>
              <a:t>속성</a:t>
            </a:r>
            <a:r>
              <a:rPr lang="en-US" altLang="ko-KR" dirty="0"/>
              <a:t>)</a:t>
            </a:r>
            <a:r>
              <a:rPr lang="ko-KR" altLang="en-US" dirty="0"/>
              <a:t>를 프로그래밍한 다음 요소들을 결합하는 방식으로 프로그램을 작성</a:t>
            </a:r>
            <a:endParaRPr lang="en-US" altLang="ko-KR" dirty="0"/>
          </a:p>
          <a:p>
            <a:pPr lvl="1" indent="0">
              <a:buNone/>
            </a:pPr>
            <a:r>
              <a:rPr lang="en-US" altLang="ko-KR" dirty="0"/>
              <a:t>  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246126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 bwMode="auto">
          <a:xfrm>
            <a:off x="2871037" y="836712"/>
            <a:ext cx="5939447" cy="1631216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0" marR="0" indent="0" algn="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Chapter 01</a:t>
            </a:r>
            <a:endParaRPr lang="en-US" altLang="ko-KR" sz="4000" b="1" baseline="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 marL="0" marR="0" indent="0" algn="r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b="1" spc="-150" dirty="0">
                <a:latin typeface="+mj-ea"/>
                <a:ea typeface="+mj-ea"/>
              </a:rPr>
              <a:t>프로그래밍 언어와 </a:t>
            </a:r>
            <a:r>
              <a:rPr lang="ko-KR" altLang="en-US" sz="4000" b="1" spc="-150" dirty="0" err="1">
                <a:latin typeface="+mj-ea"/>
                <a:ea typeface="+mj-ea"/>
              </a:rPr>
              <a:t>파이썬</a:t>
            </a:r>
            <a:endParaRPr kumimoji="1" lang="en-US" altLang="ko-KR" sz="4000" b="1" kern="1200" spc="-15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50746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파이썬의</a:t>
            </a:r>
            <a:r>
              <a:rPr lang="ko-KR" altLang="en-US" dirty="0"/>
              <a:t>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/>
              <a:t>2.4 </a:t>
            </a:r>
            <a:r>
              <a:rPr lang="ko-KR" altLang="en-US" sz="2000" b="1" dirty="0"/>
              <a:t>동적 타이핑 언어</a:t>
            </a:r>
            <a:r>
              <a:rPr lang="en-US" altLang="ko-KR" sz="2000" b="1" dirty="0"/>
              <a:t> (dynamic typing language)</a:t>
            </a:r>
          </a:p>
          <a:p>
            <a:pPr lvl="1"/>
            <a:r>
              <a:rPr lang="ko-KR" altLang="en-US" b="1" dirty="0" err="1"/>
              <a:t>파이썬이</a:t>
            </a:r>
            <a:r>
              <a:rPr lang="ko-KR" altLang="en-US" b="1" dirty="0"/>
              <a:t> 다른 언어와 가장 큰 차이를 보이는 특징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ko-KR" altLang="en-US" dirty="0"/>
              <a:t>프로그램의 실행 시점에서 각 프로그램 변수의 타입</a:t>
            </a:r>
            <a:r>
              <a:rPr lang="en-US" altLang="ko-KR" sz="1600" dirty="0"/>
              <a:t>(type)</a:t>
            </a:r>
            <a:r>
              <a:rPr lang="ko-KR" altLang="en-US" dirty="0"/>
              <a:t>을 결정</a:t>
            </a:r>
            <a:endParaRPr lang="en-US" altLang="ko-KR" dirty="0"/>
          </a:p>
          <a:p>
            <a:pPr lvl="1"/>
            <a:r>
              <a:rPr lang="ko-KR" altLang="en-US" dirty="0" err="1"/>
              <a:t>파이썬은</a:t>
            </a:r>
            <a:r>
              <a:rPr lang="ko-KR" altLang="en-US" dirty="0"/>
              <a:t> 인터프리터 언어이므로 프로그램의 실행 시점에 변수들의 메모리 공간을 자유롭게 할당 받을 수 있음</a:t>
            </a:r>
            <a:endParaRPr lang="en-US" altLang="ko-KR" dirty="0"/>
          </a:p>
          <a:p>
            <a:pPr lvl="1"/>
            <a:r>
              <a:rPr lang="ko-KR" altLang="en-US" dirty="0"/>
              <a:t>이러한 특징으로 속도는 느리지만 자유롭게 메모리 공간을 할당 받고 사용하는 것이 가능해짐</a:t>
            </a:r>
          </a:p>
        </p:txBody>
      </p:sp>
    </p:spTree>
    <p:extLst>
      <p:ext uri="{BB962C8B-B14F-4D97-AF65-F5344CB8AC3E}">
        <p14:creationId xmlns:p14="http://schemas.microsoft.com/office/powerpoint/2010/main" val="2459247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파이썬을</a:t>
            </a:r>
            <a:r>
              <a:rPr lang="ko-KR" altLang="en-US" dirty="0"/>
              <a:t> 배우는 이유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000" b="1" dirty="0"/>
              <a:t>3.1 </a:t>
            </a:r>
            <a:r>
              <a:rPr lang="ko-KR" altLang="en-US" sz="2000" b="1" dirty="0"/>
              <a:t>쉽고 간단한 프로그래밍 언어</a:t>
            </a:r>
            <a:endParaRPr lang="en-US" altLang="ko-KR" sz="2000" b="1" dirty="0"/>
          </a:p>
          <a:p>
            <a:pPr lvl="1"/>
            <a:r>
              <a:rPr lang="ko-KR" altLang="en-US" dirty="0" err="1"/>
              <a:t>파이썬의</a:t>
            </a:r>
            <a:r>
              <a:rPr lang="ko-KR" altLang="en-US" dirty="0"/>
              <a:t> 문법은 인간 지향적이기 때문에 프로그래밍을 처음 배우는 사람도 코드를 쉽게 이해할 수 있음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화면에 ‘</a:t>
            </a:r>
            <a:r>
              <a:rPr lang="en-US" altLang="ko-KR" dirty="0"/>
              <a:t>Hello World!’</a:t>
            </a:r>
            <a:r>
              <a:rPr lang="ko-KR" altLang="en-US" dirty="0"/>
              <a:t>라는 텍스트를 출력하는 프로그램 작성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7F2989-F03F-4102-A320-FA707B3F2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" y="3023232"/>
            <a:ext cx="71151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68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파이썬을</a:t>
            </a:r>
            <a:r>
              <a:rPr lang="ko-KR" altLang="en-US" dirty="0"/>
              <a:t> 배우는 이유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화면에 </a:t>
            </a:r>
            <a:r>
              <a:rPr lang="en-US" altLang="ko-KR" dirty="0"/>
              <a:t>1</a:t>
            </a:r>
            <a:r>
              <a:rPr lang="ko-KR" altLang="en-US" dirty="0"/>
              <a:t>부터 </a:t>
            </a:r>
            <a:r>
              <a:rPr lang="en-US" altLang="ko-KR" dirty="0"/>
              <a:t>10</a:t>
            </a:r>
            <a:r>
              <a:rPr lang="ko-KR" altLang="en-US" dirty="0"/>
              <a:t>까지 출력하는 프로그램 코드 작성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E1A713-6570-4A59-BA86-BAC872944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1268760"/>
            <a:ext cx="712470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80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파이썬을</a:t>
            </a:r>
            <a:r>
              <a:rPr lang="ko-KR" altLang="en-US" dirty="0"/>
              <a:t> 배우는 이유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000" b="1" dirty="0"/>
              <a:t>3.2 </a:t>
            </a:r>
            <a:r>
              <a:rPr lang="ko-KR" altLang="en-US" sz="2000" b="1" dirty="0"/>
              <a:t>다양한 라이브러리 제공</a:t>
            </a:r>
            <a:endParaRPr lang="en-US" altLang="ko-KR" sz="2000" b="1" dirty="0"/>
          </a:p>
          <a:p>
            <a:pPr lvl="1"/>
            <a:r>
              <a:rPr lang="ko-KR" altLang="en-US" dirty="0"/>
              <a:t>다양한 라이브러리를 제공하여 활용 범위가 넓으며 대표적인 인공지능 개발을 위한 언어로 인정받고 있음</a:t>
            </a:r>
            <a:endParaRPr lang="en-US" altLang="ko-KR" dirty="0"/>
          </a:p>
          <a:p>
            <a:pPr lvl="1"/>
            <a:r>
              <a:rPr lang="ko-KR" altLang="en-US" b="1" dirty="0" err="1"/>
              <a:t>파이썬이</a:t>
            </a:r>
            <a:r>
              <a:rPr lang="ko-KR" altLang="en-US" b="1" dirty="0"/>
              <a:t> 많이 활용되는 이유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ko-KR" altLang="en-US" dirty="0"/>
              <a:t>언어 자체가 쉽고</a:t>
            </a:r>
            <a:r>
              <a:rPr lang="en-US" altLang="ko-KR" dirty="0"/>
              <a:t>,</a:t>
            </a:r>
            <a:r>
              <a:rPr lang="ko-KR" altLang="en-US" dirty="0"/>
              <a:t> 개발자들이 만들어 놓은 많은 모듈과 패키지를 쉽게 사용할 수 있기 때문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현재 </a:t>
            </a:r>
            <a:r>
              <a:rPr lang="ko-KR" altLang="en-US" dirty="0" err="1"/>
              <a:t>파이썬</a:t>
            </a:r>
            <a:r>
              <a:rPr lang="ko-KR" altLang="en-US" dirty="0"/>
              <a:t> 관련 라이브러리는 지속적으로 늘어나고 있고</a:t>
            </a:r>
            <a:r>
              <a:rPr lang="en-US" altLang="ko-KR" dirty="0"/>
              <a:t>, </a:t>
            </a:r>
            <a:r>
              <a:rPr lang="ko-KR" altLang="en-US" dirty="0"/>
              <a:t>이러한 오픈소스의 결과물들이 파이썬 활용의 저변을 넓히고 있음</a:t>
            </a:r>
          </a:p>
        </p:txBody>
      </p:sp>
    </p:spTree>
    <p:extLst>
      <p:ext uri="{BB962C8B-B14F-4D97-AF65-F5344CB8AC3E}">
        <p14:creationId xmlns:p14="http://schemas.microsoft.com/office/powerpoint/2010/main" val="3825061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파이썬을</a:t>
            </a:r>
            <a:r>
              <a:rPr lang="ko-KR" altLang="en-US" dirty="0"/>
              <a:t> 배우는 이유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/>
              <a:t>3.3 </a:t>
            </a:r>
            <a:r>
              <a:rPr lang="ko-KR" altLang="en-US" sz="2000" b="1" dirty="0"/>
              <a:t>대중적인 프로그래밍 언어</a:t>
            </a:r>
            <a:endParaRPr lang="en-US" altLang="ko-KR" sz="2000" b="1" dirty="0"/>
          </a:p>
          <a:p>
            <a:pPr lvl="1"/>
            <a:r>
              <a:rPr lang="ko-KR" altLang="en-US" dirty="0" err="1"/>
              <a:t>파이썬은</a:t>
            </a:r>
            <a:r>
              <a:rPr lang="ko-KR" altLang="en-US" dirty="0"/>
              <a:t> 현재 전 세계에서 가장 대중적으로 사용되는 프로그래밍 언어로 인정받고 있음</a:t>
            </a:r>
            <a:endParaRPr lang="en-US" altLang="ko-KR" dirty="0"/>
          </a:p>
          <a:p>
            <a:pPr lvl="1"/>
            <a:r>
              <a:rPr lang="ko-KR" altLang="en-US" dirty="0" err="1"/>
              <a:t>파이썬은</a:t>
            </a:r>
            <a:r>
              <a:rPr lang="ko-KR" altLang="en-US" dirty="0"/>
              <a:t> 인공지능</a:t>
            </a:r>
            <a:r>
              <a:rPr lang="en-US" altLang="ko-KR" dirty="0"/>
              <a:t>,</a:t>
            </a:r>
            <a:r>
              <a:rPr lang="ko-KR" altLang="en-US" dirty="0"/>
              <a:t> 데이터 분석</a:t>
            </a:r>
            <a:r>
              <a:rPr lang="en-US" altLang="ko-KR" dirty="0"/>
              <a:t>, </a:t>
            </a:r>
            <a:r>
              <a:rPr lang="ko-KR" altLang="en-US" dirty="0"/>
              <a:t>과학 계산 분야에서 활발히 사용</a:t>
            </a:r>
            <a:endParaRPr lang="en-US" altLang="ko-KR" dirty="0"/>
          </a:p>
          <a:p>
            <a:pPr lvl="1"/>
            <a:r>
              <a:rPr lang="ko-KR" altLang="en-US" dirty="0"/>
              <a:t>알파고</a:t>
            </a:r>
            <a:r>
              <a:rPr lang="en-US" altLang="ko-KR" dirty="0"/>
              <a:t>, </a:t>
            </a:r>
            <a:r>
              <a:rPr lang="ko-KR" altLang="en-US" dirty="0" err="1"/>
              <a:t>아이슈타인의</a:t>
            </a:r>
            <a:r>
              <a:rPr lang="ko-KR" altLang="en-US" dirty="0"/>
              <a:t> 중력파 증명 실험</a:t>
            </a:r>
            <a:r>
              <a:rPr lang="en-US" altLang="ko-KR" dirty="0"/>
              <a:t>, </a:t>
            </a:r>
            <a:r>
              <a:rPr lang="ko-KR" altLang="en-US" dirty="0"/>
              <a:t>태양의 흑점 발견 실험 등에 사용</a:t>
            </a:r>
            <a:endParaRPr lang="en-US" altLang="ko-KR" dirty="0"/>
          </a:p>
          <a:p>
            <a:pPr lvl="1"/>
            <a:r>
              <a:rPr lang="en-US" altLang="ko-KR" dirty="0"/>
              <a:t>Stack Overflow</a:t>
            </a:r>
            <a:r>
              <a:rPr lang="ko-KR" altLang="en-US" dirty="0"/>
              <a:t>의 조사 결과</a:t>
            </a:r>
            <a:r>
              <a:rPr lang="en-US" altLang="ko-KR" dirty="0"/>
              <a:t>, </a:t>
            </a:r>
            <a:r>
              <a:rPr lang="ko-KR" altLang="en-US" dirty="0"/>
              <a:t>현재 가장 많은 질의응답을 받는 프로그래밍 언어는 </a:t>
            </a:r>
            <a:r>
              <a:rPr lang="ko-KR" altLang="en-US" dirty="0" err="1"/>
              <a:t>파이썬으로</a:t>
            </a:r>
            <a:r>
              <a:rPr lang="ko-KR" altLang="en-US" dirty="0"/>
              <a:t> 나타남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034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파이썬을</a:t>
            </a:r>
            <a:r>
              <a:rPr lang="ko-KR" altLang="en-US" dirty="0"/>
              <a:t> 배우는 이유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D7F75F-206F-4BB3-B8F5-800F3659C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787" y="980728"/>
            <a:ext cx="644842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686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7534" y="2492896"/>
            <a:ext cx="8388932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</a:rPr>
              <a:t>Section 03</a:t>
            </a:r>
          </a:p>
          <a:p>
            <a:pPr algn="ctr"/>
            <a:r>
              <a:rPr lang="ko-KR" altLang="en-US" sz="4000" b="1" dirty="0" err="1">
                <a:latin typeface="+mn-ea"/>
                <a:ea typeface="+mn-ea"/>
              </a:rPr>
              <a:t>파이썬</a:t>
            </a:r>
            <a:r>
              <a:rPr lang="ko-KR" altLang="en-US" sz="4000" b="1" dirty="0">
                <a:latin typeface="+mn-ea"/>
                <a:ea typeface="+mn-ea"/>
              </a:rPr>
              <a:t> 개발 환경과 설치</a:t>
            </a:r>
          </a:p>
        </p:txBody>
      </p:sp>
    </p:spTree>
    <p:extLst>
      <p:ext uri="{BB962C8B-B14F-4D97-AF65-F5344CB8AC3E}">
        <p14:creationId xmlns:p14="http://schemas.microsoft.com/office/powerpoint/2010/main" val="2616309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파이썬</a:t>
            </a:r>
            <a:r>
              <a:rPr lang="ko-KR" altLang="en-US" dirty="0"/>
              <a:t> 개발 환경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b="1" dirty="0"/>
              <a:t>프로그래밍 개발 환경</a:t>
            </a:r>
            <a:r>
              <a:rPr lang="en-US" altLang="ko-KR" b="1" dirty="0"/>
              <a:t>: </a:t>
            </a:r>
            <a:r>
              <a:rPr lang="ko-KR" altLang="en-US" dirty="0"/>
              <a:t>프로그래밍할 수 있는 환경</a:t>
            </a:r>
            <a:endParaRPr lang="en-US" altLang="ko-KR" dirty="0"/>
          </a:p>
          <a:p>
            <a:pPr lvl="1"/>
            <a:r>
              <a:rPr lang="ko-KR" altLang="en-US" b="1" dirty="0"/>
              <a:t>프로그래밍 개발 </a:t>
            </a:r>
            <a:r>
              <a:rPr lang="en-US" altLang="ko-KR" b="1" dirty="0"/>
              <a:t>(</a:t>
            </a:r>
            <a:r>
              <a:rPr lang="ko-KR" altLang="en-US" b="1" dirty="0"/>
              <a:t>코딩</a:t>
            </a:r>
            <a:r>
              <a:rPr lang="en-US" altLang="ko-KR" b="1" dirty="0"/>
              <a:t>) </a:t>
            </a:r>
            <a:r>
              <a:rPr lang="ko-KR" altLang="en-US" b="1" dirty="0"/>
              <a:t>환경 설정</a:t>
            </a:r>
            <a:r>
              <a:rPr lang="en-US" altLang="ko-KR" b="1" dirty="0"/>
              <a:t>: </a:t>
            </a:r>
            <a:r>
              <a:rPr lang="ko-KR" altLang="en-US" dirty="0" err="1"/>
              <a:t>파이썬으로</a:t>
            </a:r>
            <a:r>
              <a:rPr lang="ko-KR" altLang="en-US" dirty="0"/>
              <a:t> 프로그래밍을 하기 위해서는 파이썬 인터프리터와 코드 편집기 프로그램이 필요한데 이러한 개발 환경을 선택하는 것을 말함</a:t>
            </a:r>
            <a:endParaRPr lang="en-US" altLang="ko-KR" dirty="0"/>
          </a:p>
          <a:p>
            <a:pPr lvl="1"/>
            <a:r>
              <a:rPr lang="ko-KR" altLang="en-US" b="1" dirty="0"/>
              <a:t>파이썬 개발 환경 설정을 위한 고려 사항</a:t>
            </a:r>
            <a:endParaRPr lang="en-US" altLang="ko-KR" b="1" dirty="0"/>
          </a:p>
          <a:p>
            <a:pPr lvl="1" indent="0">
              <a:buNone/>
            </a:pPr>
            <a:r>
              <a:rPr lang="ko-KR" altLang="en-US" dirty="0"/>
              <a:t>  ① 운영체제 선정 </a:t>
            </a:r>
            <a:endParaRPr lang="en-US" altLang="ko-KR" dirty="0"/>
          </a:p>
          <a:p>
            <a:pPr lvl="1" indent="0">
              <a:buNone/>
            </a:pPr>
            <a:r>
              <a:rPr lang="ko-KR" altLang="en-US" dirty="0"/>
              <a:t>  ② 파이썬 인터프리터 선정</a:t>
            </a:r>
            <a:endParaRPr lang="en-US" altLang="ko-KR" dirty="0"/>
          </a:p>
          <a:p>
            <a:pPr lvl="1" indent="0">
              <a:buNone/>
            </a:pPr>
            <a:r>
              <a:rPr lang="ko-KR" altLang="en-US" dirty="0"/>
              <a:t>  ③ 코드 편집기 선정</a:t>
            </a:r>
            <a:endParaRPr lang="en-US" altLang="ko-KR" dirty="0"/>
          </a:p>
          <a:p>
            <a:pPr marL="698500" lvl="1" indent="-342900">
              <a:buFont typeface="+mj-ea"/>
              <a:buAutoNum type="circleNumDbPlain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2591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파이썬</a:t>
            </a:r>
            <a:r>
              <a:rPr lang="ko-KR" altLang="en-US" dirty="0"/>
              <a:t> 개발 환경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000" b="1" dirty="0"/>
              <a:t>1.1 </a:t>
            </a:r>
            <a:r>
              <a:rPr lang="ko-KR" altLang="en-US" sz="2000" b="1" dirty="0"/>
              <a:t>운영체제 선정</a:t>
            </a:r>
            <a:r>
              <a:rPr lang="en-US" altLang="ko-KR" sz="2000" b="1" dirty="0"/>
              <a:t> </a:t>
            </a:r>
          </a:p>
          <a:p>
            <a:pPr lvl="1"/>
            <a:r>
              <a:rPr lang="ko-KR" altLang="en-US" dirty="0"/>
              <a:t>국내 컴퓨터 사용자 대부분이 운영체제로 윈도를 사용하지만</a:t>
            </a:r>
            <a:r>
              <a:rPr lang="en-US" altLang="ko-KR" dirty="0"/>
              <a:t>, </a:t>
            </a:r>
            <a:r>
              <a:rPr lang="ko-KR" altLang="en-US" dirty="0"/>
              <a:t>전 세계 프로그래머들은 대부분 유닉스를 기반으로 한 리눅스와 맥 </a:t>
            </a:r>
            <a:r>
              <a:rPr lang="en-US" altLang="ko-KR" dirty="0"/>
              <a:t>OS</a:t>
            </a:r>
            <a:r>
              <a:rPr lang="ko-KR" altLang="en-US" dirty="0"/>
              <a:t>를 프로그램 개발에 많이 활용</a:t>
            </a:r>
            <a:endParaRPr lang="en-US" altLang="ko-KR" dirty="0"/>
          </a:p>
          <a:p>
            <a:pPr marL="698500" lvl="1" indent="-342900">
              <a:buFont typeface="+mj-ea"/>
              <a:buAutoNum type="circleNumDbPlain"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7153C4-A37A-4EF2-BEDF-0D5EDB1A3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2" y="2636912"/>
            <a:ext cx="799147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16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파이썬</a:t>
            </a:r>
            <a:r>
              <a:rPr lang="ko-KR" altLang="en-US" dirty="0"/>
              <a:t> 개발 환경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/>
              <a:t>1.2 </a:t>
            </a:r>
            <a:r>
              <a:rPr lang="ko-KR" altLang="en-US" sz="2000" b="1" dirty="0" err="1"/>
              <a:t>파이썬</a:t>
            </a:r>
            <a:r>
              <a:rPr lang="ko-KR" altLang="en-US" sz="2000" b="1" dirty="0"/>
              <a:t> 인터프리터 선정</a:t>
            </a:r>
            <a:r>
              <a:rPr lang="en-US" altLang="ko-KR" sz="2000" b="1" dirty="0"/>
              <a:t> </a:t>
            </a:r>
          </a:p>
          <a:p>
            <a:pPr lvl="1"/>
            <a:r>
              <a:rPr lang="ko-KR" altLang="en-US" dirty="0"/>
              <a:t>파이썬 인터프리터는</a:t>
            </a:r>
            <a:r>
              <a:rPr lang="en-US" altLang="ko-KR" dirty="0"/>
              <a:t> </a:t>
            </a:r>
            <a:r>
              <a:rPr lang="ko-KR" altLang="en-US" dirty="0" err="1"/>
              <a:t>파이썬으로</a:t>
            </a:r>
            <a:r>
              <a:rPr lang="ko-KR" altLang="en-US" dirty="0"/>
              <a:t> 작성된 소스코드의 실행 프로그램으로 실행 버전과 </a:t>
            </a:r>
            <a:r>
              <a:rPr lang="ko-KR" altLang="en-US" dirty="0" err="1"/>
              <a:t>배포판</a:t>
            </a:r>
            <a:r>
              <a:rPr lang="ko-KR" altLang="en-US" dirty="0"/>
              <a:t> 중에서 선택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이 책에서는 </a:t>
            </a:r>
            <a:r>
              <a:rPr lang="en-US" altLang="ko-KR" dirty="0"/>
              <a:t>Anaconda</a:t>
            </a:r>
            <a:r>
              <a:rPr lang="ko-KR" altLang="en-US" dirty="0"/>
              <a:t>의 </a:t>
            </a:r>
            <a:r>
              <a:rPr lang="en-US" altLang="ko-KR" dirty="0" err="1"/>
              <a:t>Miniconda</a:t>
            </a:r>
            <a:r>
              <a:rPr lang="en-US" altLang="ko-KR" dirty="0"/>
              <a:t> </a:t>
            </a:r>
            <a:r>
              <a:rPr lang="ko-KR" altLang="en-US" dirty="0" err="1"/>
              <a:t>배포판</a:t>
            </a:r>
            <a:r>
              <a:rPr lang="ko-KR" altLang="en-US" dirty="0"/>
              <a:t> 사용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E1E992-0619-41A8-A861-16B1455B8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46" y="2780928"/>
            <a:ext cx="7672908" cy="185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18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dirty="0"/>
              <a:t>프로그래밍 언어의 이해</a:t>
            </a:r>
          </a:p>
          <a:p>
            <a:pPr>
              <a:lnSpc>
                <a:spcPct val="150000"/>
              </a:lnSpc>
            </a:pPr>
            <a:r>
              <a:rPr lang="ko-KR" altLang="en-US" dirty="0" err="1"/>
              <a:t>파이썬</a:t>
            </a:r>
            <a:r>
              <a:rPr lang="ko-KR" altLang="en-US" dirty="0"/>
              <a:t> 소개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파이썬</a:t>
            </a:r>
            <a:r>
              <a:rPr lang="ko-KR" altLang="en-US" dirty="0"/>
              <a:t> 개발 환경과 설치</a:t>
            </a:r>
          </a:p>
        </p:txBody>
      </p:sp>
    </p:spTree>
    <p:extLst>
      <p:ext uri="{BB962C8B-B14F-4D97-AF65-F5344CB8AC3E}">
        <p14:creationId xmlns:p14="http://schemas.microsoft.com/office/powerpoint/2010/main" val="1803454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파이썬</a:t>
            </a:r>
            <a:r>
              <a:rPr lang="ko-KR" altLang="en-US" dirty="0"/>
              <a:t> 개발 환경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000" b="1" dirty="0"/>
              <a:t>1.3 </a:t>
            </a:r>
            <a:r>
              <a:rPr lang="ko-KR" altLang="en-US" sz="2000" b="1" dirty="0"/>
              <a:t>코드 편집기 선정</a:t>
            </a:r>
            <a:r>
              <a:rPr lang="en-US" altLang="ko-KR" sz="2000" b="1" dirty="0"/>
              <a:t> </a:t>
            </a:r>
          </a:p>
          <a:p>
            <a:pPr lvl="1"/>
            <a:r>
              <a:rPr lang="ko-KR" altLang="en-US" b="1" dirty="0"/>
              <a:t>코드 편집기</a:t>
            </a:r>
            <a:r>
              <a:rPr lang="en-US" altLang="ko-KR" b="1" dirty="0"/>
              <a:t>: </a:t>
            </a:r>
            <a:r>
              <a:rPr lang="ko-KR" altLang="en-US" dirty="0"/>
              <a:t>텍스트 문서를 편집하는 프로그램</a:t>
            </a:r>
            <a:endParaRPr lang="en-US" altLang="ko-KR" dirty="0"/>
          </a:p>
          <a:p>
            <a:pPr lvl="1"/>
            <a:r>
              <a:rPr lang="ko-KR" altLang="en-US" b="1" dirty="0"/>
              <a:t>코드 편집기의 형태</a:t>
            </a:r>
            <a:endParaRPr lang="en-US" altLang="ko-KR" b="1" dirty="0"/>
          </a:p>
          <a:p>
            <a:pPr lvl="1" indent="0">
              <a:buNone/>
            </a:pPr>
            <a:r>
              <a:rPr lang="ko-KR" altLang="en-US" dirty="0"/>
              <a:t>  ① 텍스트 에디터</a:t>
            </a:r>
            <a:r>
              <a:rPr lang="en-US" altLang="ko-KR" dirty="0"/>
              <a:t>: </a:t>
            </a:r>
            <a:r>
              <a:rPr lang="ko-KR" altLang="en-US" dirty="0"/>
              <a:t>단순히 문서를 편집할 때 사용</a:t>
            </a:r>
            <a:endParaRPr lang="en-US" altLang="ko-KR" dirty="0"/>
          </a:p>
          <a:p>
            <a:pPr lvl="1" indent="0">
              <a:buNone/>
            </a:pPr>
            <a:r>
              <a:rPr lang="ko-KR" altLang="en-US" dirty="0"/>
              <a:t>  ② 통합개발환경</a:t>
            </a:r>
            <a:r>
              <a:rPr lang="en-US" altLang="ko-KR" dirty="0"/>
              <a:t>(IDE): </a:t>
            </a:r>
            <a:r>
              <a:rPr lang="ko-KR" altLang="en-US" dirty="0"/>
              <a:t>프로그램의 개발부터 배포까지 전 과정을 지원</a:t>
            </a:r>
            <a:endParaRPr lang="en-US" altLang="ko-KR" dirty="0"/>
          </a:p>
          <a:p>
            <a:pPr lvl="1" indent="0">
              <a:buNone/>
            </a:pPr>
            <a:r>
              <a:rPr lang="ko-KR" altLang="en-US" dirty="0"/>
              <a:t>      </a:t>
            </a:r>
            <a:r>
              <a:rPr lang="en-US" altLang="ko-KR" dirty="0"/>
              <a:t>- </a:t>
            </a:r>
            <a:r>
              <a:rPr lang="ko-KR" altLang="en-US" dirty="0"/>
              <a:t>이 책에서는 비주얼 스튜디오 코드를 코드 편집기로 사용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80D4AA-92F7-78A0-7FB0-E777E6ACD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219" y="3573016"/>
            <a:ext cx="6677561" cy="288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2811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파이썬</a:t>
            </a:r>
            <a:r>
              <a:rPr lang="ko-KR" altLang="en-US" dirty="0"/>
              <a:t> 인터프리터의 설치</a:t>
            </a:r>
            <a:r>
              <a:rPr lang="en-US" altLang="ko-KR" dirty="0"/>
              <a:t>: </a:t>
            </a:r>
            <a:r>
              <a:rPr lang="en-US" altLang="ko-KR" dirty="0" err="1"/>
              <a:t>Miniconda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98500" lvl="1" indent="-342900">
              <a:buFont typeface="+mj-ea"/>
              <a:buAutoNum type="circleNumDbPlain"/>
            </a:pPr>
            <a:endParaRPr lang="en-US" altLang="ko-KR" dirty="0"/>
          </a:p>
          <a:p>
            <a:pPr marL="698500" lvl="1" indent="-342900">
              <a:buFont typeface="+mj-ea"/>
              <a:buAutoNum type="circleNumDbPlain"/>
            </a:pPr>
            <a:r>
              <a:rPr lang="en-US" altLang="ko-KR" dirty="0" err="1"/>
              <a:t>Miniconda</a:t>
            </a:r>
            <a:r>
              <a:rPr lang="en-US" altLang="ko-KR" dirty="0"/>
              <a:t> </a:t>
            </a:r>
            <a:r>
              <a:rPr lang="ko-KR" altLang="en-US" dirty="0"/>
              <a:t>다운로드 페이지</a:t>
            </a:r>
            <a:r>
              <a:rPr lang="en-US" altLang="ko-KR" dirty="0"/>
              <a:t>(https://conda.io/miniconda.html)</a:t>
            </a:r>
            <a:r>
              <a:rPr lang="ko-KR" altLang="en-US" dirty="0"/>
              <a:t>에서 최신 버전의 윈도용 설치파일 다운로드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8D41C4-AFD2-C0F6-E9EF-B89D42B82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105" y="2204864"/>
            <a:ext cx="7065789" cy="291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1575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파이썬</a:t>
            </a:r>
            <a:r>
              <a:rPr lang="ko-KR" altLang="en-US" dirty="0"/>
              <a:t> 인터프리터의 설치</a:t>
            </a:r>
            <a:r>
              <a:rPr lang="en-US" altLang="ko-KR" dirty="0"/>
              <a:t>: </a:t>
            </a:r>
            <a:r>
              <a:rPr lang="en-US" altLang="ko-KR" dirty="0" err="1"/>
              <a:t>Miniconda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98500" lvl="1" indent="-342900">
              <a:buFont typeface="+mj-ea"/>
              <a:buAutoNum type="circleNumDbPlain" startAt="2"/>
            </a:pPr>
            <a:endParaRPr lang="en-US" altLang="ko-KR" dirty="0"/>
          </a:p>
          <a:p>
            <a:pPr marL="698500" lvl="1" indent="-342900">
              <a:buFont typeface="+mj-ea"/>
              <a:buAutoNum type="circleNumDbPlain" startAt="2"/>
            </a:pPr>
            <a:r>
              <a:rPr lang="ko-KR" altLang="en-US" dirty="0"/>
              <a:t>설치파일 실행 → </a:t>
            </a:r>
            <a:r>
              <a:rPr lang="en-US" altLang="ko-KR" dirty="0"/>
              <a:t>[Next] </a:t>
            </a:r>
            <a:r>
              <a:rPr lang="ko-KR" altLang="en-US" dirty="0"/>
              <a:t>버튼을 클릭 → </a:t>
            </a:r>
            <a:r>
              <a:rPr lang="en-US" altLang="ko-KR" dirty="0"/>
              <a:t>[I Agree] </a:t>
            </a:r>
            <a:r>
              <a:rPr lang="ko-KR" altLang="en-US" dirty="0"/>
              <a:t>버튼 클릭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BDCA93-72A9-D031-9E67-67FF2088B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008" y="1916832"/>
            <a:ext cx="7113984" cy="274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679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파이썬</a:t>
            </a:r>
            <a:r>
              <a:rPr lang="ko-KR" altLang="en-US" dirty="0"/>
              <a:t> 인터프리터의 설치</a:t>
            </a:r>
            <a:r>
              <a:rPr lang="en-US" altLang="ko-KR" dirty="0"/>
              <a:t>: </a:t>
            </a:r>
            <a:r>
              <a:rPr lang="en-US" altLang="ko-KR" dirty="0" err="1"/>
              <a:t>Miniconda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98500" lvl="1" indent="-342900">
              <a:buFont typeface="+mj-ea"/>
              <a:buAutoNum type="circleNumDbPlain" startAt="3"/>
            </a:pPr>
            <a:endParaRPr lang="en-US" altLang="ko-KR" dirty="0"/>
          </a:p>
          <a:p>
            <a:pPr marL="698500" lvl="1" indent="-342900">
              <a:buFont typeface="+mj-ea"/>
              <a:buAutoNum type="circleNumDbPlain" startAt="3"/>
            </a:pPr>
            <a:r>
              <a:rPr lang="ko-KR" altLang="en-US" dirty="0"/>
              <a:t>인스톨 타입 설정 창에서 ‘</a:t>
            </a:r>
            <a:r>
              <a:rPr lang="en-US" altLang="ko-KR" dirty="0"/>
              <a:t>Just Me’</a:t>
            </a:r>
            <a:r>
              <a:rPr lang="ko-KR" altLang="en-US" dirty="0"/>
              <a:t> 선택 → </a:t>
            </a:r>
            <a:r>
              <a:rPr lang="en-US" altLang="ko-KR" dirty="0"/>
              <a:t>[Next] </a:t>
            </a:r>
            <a:r>
              <a:rPr lang="ko-KR" altLang="en-US" dirty="0"/>
              <a:t>버튼 클릭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FDB88F-7336-8CB2-19D2-8FBF06999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839416"/>
            <a:ext cx="4123556" cy="321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642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파이썬</a:t>
            </a:r>
            <a:r>
              <a:rPr lang="ko-KR" altLang="en-US" dirty="0"/>
              <a:t> 인터프리터의 설치</a:t>
            </a:r>
            <a:r>
              <a:rPr lang="en-US" altLang="ko-KR" dirty="0"/>
              <a:t>: </a:t>
            </a:r>
            <a:r>
              <a:rPr lang="en-US" altLang="ko-KR" dirty="0" err="1"/>
              <a:t>Miniconda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98500" lvl="1" indent="-342900">
              <a:buFont typeface="+mj-ea"/>
              <a:buAutoNum type="circleNumDbPlain" startAt="4"/>
            </a:pPr>
            <a:endParaRPr lang="en-US" altLang="ko-KR" dirty="0"/>
          </a:p>
          <a:p>
            <a:pPr marL="698500" lvl="1" indent="-342900">
              <a:buFont typeface="+mj-ea"/>
              <a:buAutoNum type="circleNumDbPlain" startAt="4"/>
            </a:pPr>
            <a:r>
              <a:rPr lang="ko-KR" altLang="en-US" dirty="0"/>
              <a:t>설치 경로 설정 창에서 </a:t>
            </a:r>
            <a:r>
              <a:rPr lang="en-US" altLang="ko-KR" dirty="0"/>
              <a:t>[Browse] </a:t>
            </a:r>
            <a:r>
              <a:rPr lang="ko-KR" altLang="en-US" dirty="0"/>
              <a:t>버튼 클릭 → 적절한 경로 지정 </a:t>
            </a:r>
            <a:br>
              <a:rPr lang="en-US" altLang="ko-KR" dirty="0"/>
            </a:br>
            <a:r>
              <a:rPr lang="ko-KR" altLang="en-US" dirty="0"/>
              <a:t>→ </a:t>
            </a:r>
            <a:r>
              <a:rPr lang="en-US" altLang="ko-KR" dirty="0"/>
              <a:t>[Next] </a:t>
            </a:r>
            <a:r>
              <a:rPr lang="ko-KR" altLang="en-US" dirty="0"/>
              <a:t>버튼 클릭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E5DF5D-C6E3-1254-8249-21962DFBF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76872"/>
            <a:ext cx="4030978" cy="314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6957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파이썬</a:t>
            </a:r>
            <a:r>
              <a:rPr lang="ko-KR" altLang="en-US" dirty="0"/>
              <a:t> 인터프리터의 설치</a:t>
            </a:r>
            <a:r>
              <a:rPr lang="en-US" altLang="ko-KR" dirty="0"/>
              <a:t>: </a:t>
            </a:r>
            <a:r>
              <a:rPr lang="en-US" altLang="ko-KR" dirty="0" err="1"/>
              <a:t>Miniconda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98500" lvl="1" indent="-342900">
              <a:buFont typeface="+mj-ea"/>
              <a:buAutoNum type="circleNumDbPlain" startAt="5"/>
            </a:pPr>
            <a:endParaRPr lang="en-US" altLang="ko-KR" dirty="0"/>
          </a:p>
          <a:p>
            <a:pPr marL="698500" lvl="1" indent="-342900">
              <a:buFont typeface="+mj-ea"/>
              <a:buAutoNum type="circleNumDbPlain" startAt="5"/>
            </a:pPr>
            <a:r>
              <a:rPr lang="ko-KR" altLang="en-US" dirty="0"/>
              <a:t>인스톨 옵션 설정 창에서 체크박스 모두 체크 → </a:t>
            </a:r>
            <a:r>
              <a:rPr lang="en-US" altLang="ko-KR" dirty="0"/>
              <a:t>[Install] </a:t>
            </a:r>
            <a:r>
              <a:rPr lang="ko-KR" altLang="en-US" dirty="0"/>
              <a:t>버튼 클릭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10A14F5-74F2-AAFC-F947-38417DAC3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844042"/>
            <a:ext cx="4061789" cy="316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24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파이썬</a:t>
            </a:r>
            <a:r>
              <a:rPr lang="ko-KR" altLang="en-US" dirty="0"/>
              <a:t> 인터프리터의 설치</a:t>
            </a:r>
            <a:r>
              <a:rPr lang="en-US" altLang="ko-KR" dirty="0"/>
              <a:t>: </a:t>
            </a:r>
            <a:r>
              <a:rPr lang="en-US" altLang="ko-KR" dirty="0" err="1"/>
              <a:t>Miniconda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98500" lvl="1" indent="-342900">
              <a:buFont typeface="+mj-ea"/>
              <a:buAutoNum type="circleNumDbPlain" startAt="6"/>
            </a:pPr>
            <a:endParaRPr lang="en-US" altLang="ko-KR" dirty="0"/>
          </a:p>
          <a:p>
            <a:pPr marL="698500" lvl="1" indent="-342900">
              <a:buFont typeface="+mj-ea"/>
              <a:buAutoNum type="circleNumDbPlain" startAt="6"/>
            </a:pPr>
            <a:r>
              <a:rPr lang="en-US" altLang="ko-KR" dirty="0"/>
              <a:t>&lt;</a:t>
            </a:r>
            <a:r>
              <a:rPr lang="ko-KR" altLang="en-US" dirty="0"/>
              <a:t>윈도</a:t>
            </a:r>
            <a:r>
              <a:rPr lang="en-US" altLang="ko-KR" dirty="0"/>
              <a:t>&gt;+ &lt;R&gt;</a:t>
            </a:r>
            <a:r>
              <a:rPr lang="ko-KR" altLang="en-US" dirty="0"/>
              <a:t> →</a:t>
            </a:r>
            <a:r>
              <a:rPr lang="en-US" altLang="ko-KR" dirty="0"/>
              <a:t> </a:t>
            </a:r>
            <a:r>
              <a:rPr lang="ko-KR" altLang="en-US" dirty="0"/>
              <a:t>실행 창에서 ‘</a:t>
            </a:r>
            <a:r>
              <a:rPr lang="en-US" altLang="ko-KR" dirty="0" err="1"/>
              <a:t>cmd</a:t>
            </a:r>
            <a:r>
              <a:rPr lang="en-US" altLang="ko-KR" dirty="0"/>
              <a:t>’</a:t>
            </a:r>
            <a:r>
              <a:rPr lang="ko-KR" altLang="en-US" dirty="0"/>
              <a:t> 입력 → </a:t>
            </a:r>
            <a:r>
              <a:rPr lang="en-US" altLang="ko-KR" dirty="0"/>
              <a:t>&lt;Enter&gt; </a:t>
            </a:r>
            <a:r>
              <a:rPr lang="ko-KR" altLang="en-US" dirty="0"/>
              <a:t>→</a:t>
            </a:r>
            <a:r>
              <a:rPr lang="en-US" altLang="ko-KR" dirty="0"/>
              <a:t> </a:t>
            </a:r>
            <a:r>
              <a:rPr lang="en-US" altLang="ko-KR" dirty="0" err="1"/>
              <a:t>cmd</a:t>
            </a:r>
            <a:r>
              <a:rPr lang="en-US" altLang="ko-KR" dirty="0"/>
              <a:t> </a:t>
            </a:r>
            <a:r>
              <a:rPr lang="ko-KR" altLang="en-US" dirty="0"/>
              <a:t>창이 열리면 ‘</a:t>
            </a:r>
            <a:r>
              <a:rPr lang="en-US" altLang="ko-KR" dirty="0"/>
              <a:t>python’</a:t>
            </a:r>
            <a:r>
              <a:rPr lang="ko-KR" altLang="en-US" dirty="0"/>
              <a:t> 입력 → </a:t>
            </a:r>
            <a:r>
              <a:rPr lang="en-US" altLang="ko-KR" dirty="0"/>
              <a:t>&lt;Enter&gt;</a:t>
            </a:r>
            <a:r>
              <a:rPr lang="ko-KR" altLang="en-US" dirty="0"/>
              <a:t>를 눌러 </a:t>
            </a:r>
            <a:r>
              <a:rPr lang="ko-KR" altLang="en-US" dirty="0" err="1"/>
              <a:t>파이썬이</a:t>
            </a:r>
            <a:r>
              <a:rPr lang="ko-KR" altLang="en-US" dirty="0"/>
              <a:t> 작동하는지 확인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EFE9215-CE4E-45E3-8D6F-941DB7169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2348880"/>
            <a:ext cx="712470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154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파이썬</a:t>
            </a:r>
            <a:r>
              <a:rPr lang="ko-KR" altLang="en-US" dirty="0"/>
              <a:t> 코드 편집기의 설치</a:t>
            </a:r>
            <a:r>
              <a:rPr lang="en-US" altLang="ko-KR" dirty="0"/>
              <a:t>: </a:t>
            </a:r>
            <a:r>
              <a:rPr lang="ko-KR" altLang="en-US" dirty="0"/>
              <a:t>비주얼 스튜디오 코드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800" b="1" dirty="0"/>
              <a:t>비주얼 스튜디오 코드</a:t>
            </a:r>
            <a:r>
              <a:rPr lang="en-US" altLang="ko-KR" sz="1800" b="1" dirty="0"/>
              <a:t>(Visual Studio Code)</a:t>
            </a:r>
          </a:p>
          <a:p>
            <a:pPr lvl="1"/>
            <a:r>
              <a:rPr lang="ko-KR" altLang="en-US" dirty="0"/>
              <a:t>마이크로소프트에서 만든 에디터로 다양한 프로그래밍 언어의 편집기로 사용할 수 있도록 고안됨</a:t>
            </a:r>
            <a:endParaRPr lang="en-US" altLang="ko-KR" dirty="0"/>
          </a:p>
          <a:p>
            <a:pPr lvl="1"/>
            <a:r>
              <a:rPr lang="ko-KR" altLang="en-US" dirty="0"/>
              <a:t>무료이며 플러그 인으로 기능을 쉽게 확장할 수 있음</a:t>
            </a:r>
            <a:endParaRPr lang="en-US" altLang="ko-KR" dirty="0"/>
          </a:p>
          <a:p>
            <a:pPr lvl="1"/>
            <a:r>
              <a:rPr lang="ko-KR" altLang="en-US" dirty="0"/>
              <a:t>최근에는 프로그래밍 코드 편집기의 표준처럼 사용되고 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666410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파이썬</a:t>
            </a:r>
            <a:r>
              <a:rPr lang="ko-KR" altLang="en-US" dirty="0"/>
              <a:t> 코드 편집기의 설치</a:t>
            </a:r>
            <a:r>
              <a:rPr lang="en-US" altLang="ko-KR" dirty="0"/>
              <a:t>: </a:t>
            </a:r>
            <a:r>
              <a:rPr lang="ko-KR" altLang="en-US" dirty="0"/>
              <a:t>비주얼 스튜디오 코드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sz="2000" b="1" dirty="0"/>
              <a:t>비주얼 스튜디오 코드를 사용을 위한 과정</a:t>
            </a:r>
            <a:endParaRPr lang="en-US" altLang="ko-KR" sz="2000" b="1" dirty="0"/>
          </a:p>
          <a:p>
            <a:pPr marL="698500" lvl="1" indent="-342900">
              <a:buFont typeface="+mj-ea"/>
              <a:buAutoNum type="circleNumDbPlain"/>
            </a:pPr>
            <a:r>
              <a:rPr lang="ko-KR" altLang="en-US" dirty="0"/>
              <a:t>비주얼 스튜디오 코드 홈페이지</a:t>
            </a:r>
            <a:r>
              <a:rPr lang="en-US" altLang="ko-KR" dirty="0"/>
              <a:t>(https://code.visualstudio.com)</a:t>
            </a:r>
            <a:r>
              <a:rPr lang="ko-KR" altLang="en-US" dirty="0"/>
              <a:t> 접속 → </a:t>
            </a:r>
            <a:r>
              <a:rPr lang="en-US" altLang="ko-KR" dirty="0"/>
              <a:t>[Download for Windows]</a:t>
            </a:r>
            <a:r>
              <a:rPr lang="ko-KR" altLang="en-US" dirty="0"/>
              <a:t> 클릭 → 설치파일 다운로드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076160-A387-4FA0-86C6-35DFFF110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276872"/>
            <a:ext cx="5852522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693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파이썬</a:t>
            </a:r>
            <a:r>
              <a:rPr lang="ko-KR" altLang="en-US" dirty="0"/>
              <a:t> 코드 편집기의 설치</a:t>
            </a:r>
            <a:r>
              <a:rPr lang="en-US" altLang="ko-KR" dirty="0"/>
              <a:t>: </a:t>
            </a:r>
            <a:r>
              <a:rPr lang="ko-KR" altLang="en-US" dirty="0"/>
              <a:t>비주얼 스튜디오 코드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98500" lvl="1" indent="-342900">
              <a:buFont typeface="+mj-ea"/>
              <a:buAutoNum type="circleNumDbPlain" startAt="2"/>
            </a:pPr>
            <a:endParaRPr lang="en-US" altLang="ko-KR" dirty="0"/>
          </a:p>
          <a:p>
            <a:pPr marL="698500" lvl="1" indent="-342900">
              <a:buFont typeface="+mj-ea"/>
              <a:buAutoNum type="circleNumDbPlain" startAt="2"/>
            </a:pPr>
            <a:r>
              <a:rPr lang="ko-KR" altLang="en-US" dirty="0"/>
              <a:t>설치파일 실행 → 설치 창에서 </a:t>
            </a:r>
            <a:r>
              <a:rPr lang="en-US" altLang="ko-KR" dirty="0"/>
              <a:t>[</a:t>
            </a:r>
            <a:r>
              <a:rPr lang="ko-KR" altLang="en-US" dirty="0"/>
              <a:t>동의합니다</a:t>
            </a:r>
            <a:r>
              <a:rPr lang="en-US" altLang="ko-KR" dirty="0"/>
              <a:t>]</a:t>
            </a:r>
            <a:r>
              <a:rPr lang="ko-KR" altLang="en-US" dirty="0"/>
              <a:t> 선택 → </a:t>
            </a:r>
            <a:r>
              <a:rPr lang="en-US" altLang="ko-KR" dirty="0"/>
              <a:t>[</a:t>
            </a:r>
            <a:r>
              <a:rPr lang="ko-KR" altLang="en-US" dirty="0"/>
              <a:t>다음</a:t>
            </a:r>
            <a:r>
              <a:rPr lang="en-US" altLang="ko-KR" dirty="0"/>
              <a:t>] </a:t>
            </a:r>
            <a:r>
              <a:rPr lang="ko-KR" altLang="en-US" dirty="0"/>
              <a:t>버튼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B9C9A8-C357-4720-8492-9CAA9CA05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705" y="1772816"/>
            <a:ext cx="357187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74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dirty="0"/>
              <a:t>프로그래밍 언어의 개념과 필요성에 대해 이해한다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 err="1"/>
              <a:t>파이썬의</a:t>
            </a:r>
            <a:r>
              <a:rPr lang="ko-KR" altLang="en-US" dirty="0"/>
              <a:t> 특징과 필요성에 대해 학습한다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 err="1"/>
              <a:t>파이썬</a:t>
            </a:r>
            <a:r>
              <a:rPr lang="ko-KR" altLang="en-US" dirty="0"/>
              <a:t> 인터프리터인 </a:t>
            </a:r>
            <a:r>
              <a:rPr lang="en-US" altLang="ko-KR" dirty="0" err="1"/>
              <a:t>Miniconda</a:t>
            </a:r>
            <a:r>
              <a:rPr lang="ko-KR" altLang="en-US" dirty="0"/>
              <a:t>와 코드 편집기인 비주얼 스튜디오 코드를 설치한다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비주얼 스튜디오 코드와 </a:t>
            </a:r>
            <a:r>
              <a:rPr lang="ko-KR" altLang="en-US" dirty="0" err="1"/>
              <a:t>파이썬</a:t>
            </a:r>
            <a:r>
              <a:rPr lang="ko-KR" altLang="en-US" dirty="0"/>
              <a:t> 셸에서 간단한 코드를 작성해본다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46183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파이썬</a:t>
            </a:r>
            <a:r>
              <a:rPr lang="ko-KR" altLang="en-US" dirty="0"/>
              <a:t> 코드 편집기의 설치</a:t>
            </a:r>
            <a:r>
              <a:rPr lang="en-US" altLang="ko-KR" dirty="0"/>
              <a:t>: </a:t>
            </a:r>
            <a:r>
              <a:rPr lang="ko-KR" altLang="en-US" dirty="0"/>
              <a:t>비주얼 스튜디오 코드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98500" lvl="1" indent="-342900">
              <a:buFont typeface="+mj-ea"/>
              <a:buAutoNum type="circleNumDbPlain" startAt="3"/>
            </a:pPr>
            <a:endParaRPr lang="en-US" altLang="ko-KR" dirty="0"/>
          </a:p>
          <a:p>
            <a:pPr marL="698500" lvl="1" indent="-342900">
              <a:buFont typeface="+mj-ea"/>
              <a:buAutoNum type="circleNumDbPlain" startAt="3"/>
            </a:pPr>
            <a:r>
              <a:rPr lang="ko-KR" altLang="en-US" dirty="0"/>
              <a:t>설치 경로 설정 창에서 적절한 경로 지정 → </a:t>
            </a:r>
            <a:r>
              <a:rPr lang="en-US" altLang="ko-KR" dirty="0"/>
              <a:t>[</a:t>
            </a:r>
            <a:r>
              <a:rPr lang="ko-KR" altLang="en-US" dirty="0"/>
              <a:t>다음</a:t>
            </a:r>
            <a:r>
              <a:rPr lang="en-US" altLang="ko-KR" dirty="0"/>
              <a:t>] </a:t>
            </a:r>
            <a:r>
              <a:rPr lang="ko-KR" altLang="en-US" dirty="0"/>
              <a:t>버튼 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E5FA3B-5701-40D7-BF39-7ACBCD5C8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31" y="1700808"/>
            <a:ext cx="357187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9465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파이썬</a:t>
            </a:r>
            <a:r>
              <a:rPr lang="ko-KR" altLang="en-US" dirty="0"/>
              <a:t> 코드 편집기의 설치</a:t>
            </a:r>
            <a:r>
              <a:rPr lang="en-US" altLang="ko-KR" dirty="0"/>
              <a:t>: </a:t>
            </a:r>
            <a:r>
              <a:rPr lang="ko-KR" altLang="en-US" dirty="0"/>
              <a:t>비주얼 스튜디오 코드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98500" lvl="1" indent="-342900">
              <a:buFont typeface="+mj-ea"/>
              <a:buAutoNum type="circleNumDbPlain" startAt="4"/>
            </a:pPr>
            <a:endParaRPr lang="en-US" altLang="ko-KR" dirty="0"/>
          </a:p>
          <a:p>
            <a:pPr marL="698500" lvl="1" indent="-342900">
              <a:buFont typeface="+mj-ea"/>
              <a:buAutoNum type="circleNumDbPlain" startAt="4"/>
            </a:pPr>
            <a:r>
              <a:rPr lang="ko-KR" altLang="en-US" dirty="0"/>
              <a:t>시작 메뉴 폴더에 나타나는 이름 지정 → </a:t>
            </a:r>
            <a:r>
              <a:rPr lang="en-US" altLang="ko-KR" dirty="0"/>
              <a:t>[</a:t>
            </a:r>
            <a:r>
              <a:rPr lang="ko-KR" altLang="en-US" dirty="0"/>
              <a:t>다음</a:t>
            </a:r>
            <a:r>
              <a:rPr lang="en-US" altLang="ko-KR" dirty="0"/>
              <a:t>] </a:t>
            </a:r>
            <a:r>
              <a:rPr lang="ko-KR" altLang="en-US" dirty="0"/>
              <a:t>버튼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83854E-6A79-40B7-8C48-8C6DAAA43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145" y="1772816"/>
            <a:ext cx="353377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42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파이썬</a:t>
            </a:r>
            <a:r>
              <a:rPr lang="ko-KR" altLang="en-US" dirty="0"/>
              <a:t> 코드 편집기의 설치</a:t>
            </a:r>
            <a:r>
              <a:rPr lang="en-US" altLang="ko-KR" dirty="0"/>
              <a:t>: </a:t>
            </a:r>
            <a:r>
              <a:rPr lang="ko-KR" altLang="en-US" dirty="0"/>
              <a:t>비주얼 스튜디오 코드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98500" lvl="1" indent="-342900">
              <a:buFont typeface="+mj-ea"/>
              <a:buAutoNum type="circleNumDbPlain" startAt="5"/>
            </a:pPr>
            <a:endParaRPr lang="en-US" altLang="ko-KR" dirty="0"/>
          </a:p>
          <a:p>
            <a:pPr marL="698500" lvl="1" indent="-342900">
              <a:buFont typeface="+mj-ea"/>
              <a:buAutoNum type="circleNumDbPlain" startAt="5"/>
            </a:pPr>
            <a:r>
              <a:rPr lang="ko-KR" altLang="en-US" dirty="0"/>
              <a:t>다음으로 열리는 추가 작업 선택 창에서 체크박스 모두 체크 → </a:t>
            </a:r>
            <a:r>
              <a:rPr lang="en-US" altLang="ko-KR" dirty="0"/>
              <a:t>[</a:t>
            </a:r>
            <a:r>
              <a:rPr lang="ko-KR" altLang="en-US" dirty="0"/>
              <a:t>다음</a:t>
            </a:r>
            <a:r>
              <a:rPr lang="en-US" altLang="ko-KR" dirty="0"/>
              <a:t>] </a:t>
            </a:r>
            <a:r>
              <a:rPr lang="ko-KR" altLang="en-US" dirty="0"/>
              <a:t>버튼 클릭 →</a:t>
            </a:r>
            <a:r>
              <a:rPr lang="en-US" altLang="ko-KR" dirty="0"/>
              <a:t> </a:t>
            </a:r>
            <a:r>
              <a:rPr lang="ko-KR" altLang="en-US" dirty="0"/>
              <a:t>다음 화면에서 </a:t>
            </a:r>
            <a:r>
              <a:rPr lang="en-US" altLang="ko-KR" dirty="0"/>
              <a:t>[</a:t>
            </a:r>
            <a:r>
              <a:rPr lang="ko-KR" altLang="en-US" dirty="0"/>
              <a:t>설치</a:t>
            </a:r>
            <a:r>
              <a:rPr lang="en-US" altLang="ko-KR" dirty="0"/>
              <a:t>] </a:t>
            </a:r>
            <a:r>
              <a:rPr lang="ko-KR" altLang="en-US" dirty="0"/>
              <a:t>버튼 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64FE63-CC74-4AFA-8238-6A9CD8A0D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2276872"/>
            <a:ext cx="706755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824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파이썬</a:t>
            </a:r>
            <a:r>
              <a:rPr lang="ko-KR" altLang="en-US" dirty="0"/>
              <a:t> 코드 편집기의 설치</a:t>
            </a:r>
            <a:r>
              <a:rPr lang="en-US" altLang="ko-KR" dirty="0"/>
              <a:t>: </a:t>
            </a:r>
            <a:r>
              <a:rPr lang="ko-KR" altLang="en-US" dirty="0"/>
              <a:t>비주얼 스튜디오 코드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98500" lvl="1" indent="-342900">
              <a:buFont typeface="+mj-ea"/>
              <a:buAutoNum type="circleNumDbPlain" startAt="6"/>
            </a:pPr>
            <a:endParaRPr lang="en-US" altLang="ko-KR" dirty="0"/>
          </a:p>
          <a:p>
            <a:pPr marL="698500" lvl="1" indent="-342900">
              <a:buFont typeface="+mj-ea"/>
              <a:buAutoNum type="circleNumDbPlain" startAt="6"/>
            </a:pPr>
            <a:r>
              <a:rPr lang="ko-KR" altLang="en-US" dirty="0"/>
              <a:t>설치 완료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A8D720-5377-4406-9A57-B8AEB3F5E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1772816"/>
            <a:ext cx="355282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9774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비주얼 스튜디오 코드에서 코드 작성하기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98500" lvl="1" indent="-342900">
              <a:buFont typeface="+mj-ea"/>
              <a:buAutoNum type="circleNumDbPlain"/>
            </a:pPr>
            <a:endParaRPr lang="en-US" altLang="ko-KR" dirty="0"/>
          </a:p>
          <a:p>
            <a:pPr marL="698500" lvl="1" indent="-342900">
              <a:buFont typeface="+mj-ea"/>
              <a:buAutoNum type="circleNumDbPlain"/>
            </a:pPr>
            <a:r>
              <a:rPr lang="en-US" altLang="ko-KR" dirty="0"/>
              <a:t>&lt;</a:t>
            </a:r>
            <a:r>
              <a:rPr lang="ko-KR" altLang="en-US" dirty="0"/>
              <a:t>윈도</a:t>
            </a:r>
            <a:r>
              <a:rPr lang="en-US" altLang="ko-KR" dirty="0"/>
              <a:t>&gt;+ &lt;R&gt;</a:t>
            </a:r>
            <a:r>
              <a:rPr lang="ko-KR" altLang="en-US" dirty="0"/>
              <a:t>를 눌러 </a:t>
            </a:r>
            <a:r>
              <a:rPr lang="en-US" altLang="ko-KR" dirty="0" err="1"/>
              <a:t>cmd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  <a:r>
              <a:rPr lang="en-US" altLang="ko-KR" dirty="0"/>
              <a:t> </a:t>
            </a:r>
            <a:r>
              <a:rPr lang="ko-KR" altLang="en-US" dirty="0"/>
              <a:t>→ </a:t>
            </a:r>
            <a:r>
              <a:rPr lang="en-US" altLang="ko-KR" dirty="0" err="1"/>
              <a:t>cmd</a:t>
            </a:r>
            <a:r>
              <a:rPr lang="en-US" altLang="ko-KR" dirty="0"/>
              <a:t> </a:t>
            </a:r>
            <a:r>
              <a:rPr lang="ko-KR" altLang="en-US" dirty="0"/>
              <a:t>창에서 ‘</a:t>
            </a:r>
            <a:r>
              <a:rPr lang="en-US" altLang="ko-KR" dirty="0" err="1"/>
              <a:t>mkdir</a:t>
            </a:r>
            <a:r>
              <a:rPr lang="en-US" altLang="ko-KR" dirty="0"/>
              <a:t> workspace’</a:t>
            </a:r>
            <a:r>
              <a:rPr lang="ko-KR" altLang="en-US" dirty="0"/>
              <a:t> 입력 → </a:t>
            </a:r>
            <a:r>
              <a:rPr lang="en-US" altLang="ko-KR" dirty="0"/>
              <a:t>&lt;Enter&gt;</a:t>
            </a:r>
            <a:r>
              <a:rPr lang="ko-KR" altLang="en-US" dirty="0"/>
              <a:t>를 누르면 새로운 ‘</a:t>
            </a:r>
            <a:r>
              <a:rPr lang="en-US" altLang="ko-KR" dirty="0"/>
              <a:t>workspace’ </a:t>
            </a:r>
            <a:r>
              <a:rPr lang="ko-KR" altLang="en-US" dirty="0"/>
              <a:t>폴더 생성 →</a:t>
            </a:r>
            <a:r>
              <a:rPr lang="en-US" altLang="ko-KR" dirty="0"/>
              <a:t> </a:t>
            </a:r>
            <a:r>
              <a:rPr lang="ko-KR" altLang="en-US" dirty="0"/>
              <a:t>‘</a:t>
            </a:r>
            <a:r>
              <a:rPr lang="en-US" altLang="ko-KR" dirty="0"/>
              <a:t>cd workspace’</a:t>
            </a:r>
            <a:r>
              <a:rPr lang="ko-KR" altLang="en-US" dirty="0"/>
              <a:t> 입력해 해당 폴더로 이동 → ‘</a:t>
            </a:r>
            <a:r>
              <a:rPr lang="en-US" altLang="ko-KR" dirty="0"/>
              <a:t>code’</a:t>
            </a:r>
            <a:r>
              <a:rPr lang="ko-KR" altLang="en-US" dirty="0"/>
              <a:t> 입력 → 비주얼 스튜디오 코드 실행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756844-01CB-2B57-244C-AB77CD59A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480" y="2833365"/>
            <a:ext cx="4060111" cy="20882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573270F-6C6F-7FFA-4417-CE04F0898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2636912"/>
            <a:ext cx="3821082" cy="289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204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비주얼 스튜디오 코드에서 코드 작성하기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A6A776-F2F3-4801-AF0D-E856532ED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12" y="1268760"/>
            <a:ext cx="703897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773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비주얼 스튜디오 코드에서 코드 작성하기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98500" lvl="1" indent="-342900">
              <a:buFont typeface="+mj-ea"/>
              <a:buAutoNum type="circleNumDbPlain" startAt="2"/>
            </a:pPr>
            <a:endParaRPr lang="en-US" altLang="ko-KR" dirty="0"/>
          </a:p>
          <a:p>
            <a:pPr marL="698500" lvl="1" indent="-342900">
              <a:buFont typeface="+mj-ea"/>
              <a:buAutoNum type="circleNumDbPlain" startAt="2"/>
            </a:pPr>
            <a:r>
              <a:rPr lang="ko-KR" altLang="en-US" dirty="0"/>
              <a:t>메뉴바에서 </a:t>
            </a:r>
            <a:r>
              <a:rPr lang="en-US" altLang="ko-KR" dirty="0"/>
              <a:t>[File]-[New Text File]</a:t>
            </a:r>
            <a:r>
              <a:rPr lang="ko-KR" altLang="en-US" dirty="0"/>
              <a:t>을 선택하거나 </a:t>
            </a:r>
            <a:r>
              <a:rPr lang="en-US" altLang="ko-KR" dirty="0"/>
              <a:t>&lt;Ctrl&gt;+&lt;N&gt; </a:t>
            </a:r>
            <a:r>
              <a:rPr lang="ko-KR" altLang="en-US" dirty="0"/>
              <a:t>누르기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388D9C-D788-4069-815E-DE70784AD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" y="1844824"/>
            <a:ext cx="711517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609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비주얼 스튜디오 코드에서 코드 작성하기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98500" lvl="1" indent="-342900">
              <a:buFont typeface="+mj-ea"/>
              <a:buAutoNum type="circleNumDbPlain" startAt="3"/>
            </a:pPr>
            <a:endParaRPr lang="en-US" altLang="ko-KR" dirty="0"/>
          </a:p>
          <a:p>
            <a:pPr marL="698500" lvl="1" indent="-342900">
              <a:buFont typeface="+mj-ea"/>
              <a:buAutoNum type="circleNumDbPlain" startAt="3"/>
            </a:pPr>
            <a:r>
              <a:rPr lang="ko-KR" altLang="en-US" dirty="0"/>
              <a:t>새 창이 나타나면 다음과 같은 파이썬 코드 입력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A9EEB7-D1A5-4D2B-B454-C3E0B043D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39" y="1844824"/>
            <a:ext cx="710565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4851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비주얼 스튜디오 코드에서 코드 작성하기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98500" lvl="1" indent="-342900">
              <a:buFont typeface="+mj-ea"/>
              <a:buAutoNum type="circleNumDbPlain" startAt="4"/>
            </a:pPr>
            <a:endParaRPr lang="en-US" altLang="ko-KR" dirty="0"/>
          </a:p>
          <a:p>
            <a:pPr marL="698500" lvl="1" indent="-342900">
              <a:buFont typeface="+mj-ea"/>
              <a:buAutoNum type="circleNumDbPlain" startAt="4"/>
            </a:pPr>
            <a:r>
              <a:rPr lang="ko-KR" altLang="en-US" dirty="0"/>
              <a:t>메뉴바에서 </a:t>
            </a:r>
            <a:r>
              <a:rPr lang="en-US" altLang="ko-KR" dirty="0"/>
              <a:t>[File]-[Save]</a:t>
            </a:r>
            <a:r>
              <a:rPr lang="ko-KR" altLang="en-US" dirty="0"/>
              <a:t>를 선택하거나 </a:t>
            </a:r>
            <a:r>
              <a:rPr lang="en-US" altLang="ko-KR" dirty="0"/>
              <a:t>&lt;Ctrl&gt;+&lt;S&gt; </a:t>
            </a:r>
            <a:r>
              <a:rPr lang="ko-KR" altLang="en-US" dirty="0"/>
              <a:t>를 눌러 파일 저장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7FFF58-068A-49B5-9CD4-AA5A9944D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7" y="1772816"/>
            <a:ext cx="701992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899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비주얼 스튜디오 코드에서 코드 작성하기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98500" lvl="1" indent="-342900">
              <a:buFont typeface="+mj-ea"/>
              <a:buAutoNum type="circleNumDbPlain" startAt="5"/>
            </a:pPr>
            <a:endParaRPr lang="en-US" altLang="ko-KR" dirty="0"/>
          </a:p>
          <a:p>
            <a:pPr marL="698500" lvl="1" indent="-342900">
              <a:buFont typeface="+mj-ea"/>
              <a:buAutoNum type="circleNumDbPlain" startAt="5"/>
            </a:pPr>
            <a:r>
              <a:rPr lang="en-US" altLang="ko-KR" dirty="0"/>
              <a:t>[Save AS] </a:t>
            </a:r>
            <a:r>
              <a:rPr lang="ko-KR" altLang="en-US" dirty="0"/>
              <a:t>대화상자에서 폴더 지정 → ‘</a:t>
            </a:r>
            <a:r>
              <a:rPr lang="en-US" altLang="ko-KR" dirty="0"/>
              <a:t>hello.py’</a:t>
            </a:r>
            <a:r>
              <a:rPr lang="ko-KR" altLang="en-US" dirty="0"/>
              <a:t>로 파일 저장 </a:t>
            </a:r>
            <a:br>
              <a:rPr lang="en-US" altLang="ko-KR" dirty="0"/>
            </a:br>
            <a:r>
              <a:rPr lang="ko-KR" altLang="en-US" dirty="0"/>
              <a:t>→ </a:t>
            </a:r>
            <a:r>
              <a:rPr lang="en-US" altLang="ko-KR" dirty="0"/>
              <a:t>[</a:t>
            </a:r>
            <a:r>
              <a:rPr lang="ko-KR" altLang="en-US" dirty="0"/>
              <a:t>저장</a:t>
            </a:r>
            <a:r>
              <a:rPr lang="en-US" altLang="ko-KR" dirty="0"/>
              <a:t>] </a:t>
            </a:r>
            <a:r>
              <a:rPr lang="ko-KR" altLang="en-US" dirty="0"/>
              <a:t>버튼 클릭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78C1BF-5E7E-49CB-A696-56944207F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04864"/>
            <a:ext cx="471487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8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2456892"/>
            <a:ext cx="8496944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</a:rPr>
              <a:t>Chapter 01</a:t>
            </a:r>
          </a:p>
          <a:p>
            <a:pPr algn="ctr"/>
            <a:r>
              <a:rPr lang="ko-KR" altLang="en-US" sz="4000" b="1" dirty="0">
                <a:latin typeface="+mn-ea"/>
                <a:ea typeface="+mn-ea"/>
              </a:rPr>
              <a:t>프로그래밍 언어의</a:t>
            </a:r>
            <a:r>
              <a:rPr lang="en-US" altLang="ko-KR" sz="4000" b="1" dirty="0">
                <a:latin typeface="+mn-ea"/>
                <a:ea typeface="+mn-ea"/>
              </a:rPr>
              <a:t> </a:t>
            </a:r>
            <a:r>
              <a:rPr lang="ko-KR" altLang="en-US" sz="4000" b="1" dirty="0">
                <a:latin typeface="+mn-ea"/>
                <a:ea typeface="+mn-ea"/>
              </a:rPr>
              <a:t>이해</a:t>
            </a:r>
          </a:p>
        </p:txBody>
      </p:sp>
    </p:spTree>
    <p:extLst>
      <p:ext uri="{BB962C8B-B14F-4D97-AF65-F5344CB8AC3E}">
        <p14:creationId xmlns:p14="http://schemas.microsoft.com/office/powerpoint/2010/main" val="23123658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비주얼 스튜디오 코드에서 코드 작성하기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98500" lvl="1" indent="-342900">
              <a:buFont typeface="+mj-ea"/>
              <a:buAutoNum type="circleNumDbPlain" startAt="6"/>
            </a:pPr>
            <a:endParaRPr lang="en-US" altLang="ko-KR" dirty="0"/>
          </a:p>
          <a:p>
            <a:pPr marL="698500" lvl="1" indent="-342900">
              <a:buFont typeface="+mj-ea"/>
              <a:buAutoNum type="circleNumDbPlain" startAt="6"/>
            </a:pPr>
            <a:r>
              <a:rPr lang="ko-KR" altLang="en-US" dirty="0"/>
              <a:t>파이썬 파일을 저장하면 화면 오른쪽 하단에 ‘</a:t>
            </a:r>
            <a:r>
              <a:rPr lang="en-US" altLang="ko-KR" dirty="0"/>
              <a:t>Python</a:t>
            </a:r>
            <a:r>
              <a:rPr lang="ko-KR" altLang="en-US" dirty="0"/>
              <a:t>에서 권장되는 확장을 </a:t>
            </a:r>
            <a:r>
              <a:rPr lang="ko-KR" altLang="en-US" dirty="0" err="1"/>
              <a:t>설치하시겠습니까</a:t>
            </a:r>
            <a:r>
              <a:rPr lang="en-US" altLang="ko-KR" dirty="0"/>
              <a:t>?’</a:t>
            </a:r>
            <a:r>
              <a:rPr lang="ko-KR" altLang="en-US" dirty="0"/>
              <a:t>라는 메시지가 나옴 → </a:t>
            </a:r>
            <a:r>
              <a:rPr lang="en-US" altLang="ko-KR" dirty="0"/>
              <a:t>[Install] </a:t>
            </a:r>
            <a:r>
              <a:rPr lang="ko-KR" altLang="en-US" dirty="0"/>
              <a:t>버튼 클릭 → 설치 진행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BDD5B8-193C-4F32-9411-8C503137F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7" y="2535826"/>
            <a:ext cx="7019925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476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비주얼 스튜디오 코드에서 코드 작성하기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98500" lvl="1" indent="-342900">
              <a:buFont typeface="+mj-ea"/>
              <a:buAutoNum type="circleNumDbPlain" startAt="7"/>
            </a:pPr>
            <a:endParaRPr lang="en-US" altLang="ko-KR" dirty="0"/>
          </a:p>
          <a:p>
            <a:pPr marL="698500" lvl="1" indent="-342900">
              <a:buFont typeface="+mj-ea"/>
              <a:buAutoNum type="circleNumDbPlain" startAt="7"/>
            </a:pPr>
            <a:r>
              <a:rPr lang="en-US" altLang="ko-KR" dirty="0"/>
              <a:t>&lt;</a:t>
            </a:r>
            <a:r>
              <a:rPr lang="ko-KR" altLang="en-US" dirty="0"/>
              <a:t>윈도</a:t>
            </a:r>
            <a:r>
              <a:rPr lang="en-US" altLang="ko-KR" dirty="0"/>
              <a:t>&gt;+&lt;R&gt; </a:t>
            </a:r>
            <a:r>
              <a:rPr lang="ko-KR" altLang="en-US" dirty="0"/>
              <a:t>→ </a:t>
            </a:r>
            <a:r>
              <a:rPr lang="en-US" altLang="ko-KR" dirty="0" err="1"/>
              <a:t>cmd</a:t>
            </a:r>
            <a:r>
              <a:rPr lang="en-US" altLang="ko-KR" dirty="0"/>
              <a:t> </a:t>
            </a:r>
            <a:r>
              <a:rPr lang="ko-KR" altLang="en-US" dirty="0"/>
              <a:t>창 실행 →</a:t>
            </a:r>
            <a:r>
              <a:rPr lang="en-US" altLang="ko-KR" dirty="0"/>
              <a:t> </a:t>
            </a:r>
            <a:r>
              <a:rPr lang="ko-KR" altLang="en-US" dirty="0"/>
              <a:t>작업 폴더인 ‘</a:t>
            </a:r>
            <a:r>
              <a:rPr lang="en-US" altLang="ko-KR" dirty="0"/>
              <a:t>workspace’</a:t>
            </a:r>
            <a:r>
              <a:rPr lang="ko-KR" altLang="en-US" dirty="0"/>
              <a:t>로 이동 → ‘</a:t>
            </a:r>
            <a:r>
              <a:rPr lang="en-US" altLang="ko-KR" dirty="0"/>
              <a:t>python hello.py’</a:t>
            </a:r>
            <a:r>
              <a:rPr lang="ko-KR" altLang="en-US" dirty="0"/>
              <a:t> 코드 입력 → 실행 → 결과값 출력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F18E68-BF2C-4585-B20F-AE171BD79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276872"/>
            <a:ext cx="708660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2880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 err="1"/>
              <a:t>파이썬</a:t>
            </a:r>
            <a:r>
              <a:rPr lang="ko-KR" altLang="en-US" dirty="0"/>
              <a:t> 셸에서 코드 작성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b="1" dirty="0" err="1"/>
              <a:t>파이썬</a:t>
            </a:r>
            <a:r>
              <a:rPr lang="ko-KR" altLang="en-US" b="1" dirty="0"/>
              <a:t> 셸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ko-KR" altLang="en-US" dirty="0" err="1"/>
              <a:t>파이썬을</a:t>
            </a:r>
            <a:r>
              <a:rPr lang="ko-KR" altLang="en-US" dirty="0"/>
              <a:t> 사용하기 위한 가장 기초적인 환경으로</a:t>
            </a:r>
            <a:r>
              <a:rPr lang="en-US" altLang="ko-KR" dirty="0"/>
              <a:t>, </a:t>
            </a:r>
            <a:r>
              <a:rPr lang="en-US" altLang="ko-KR" dirty="0" err="1"/>
              <a:t>cmd</a:t>
            </a:r>
            <a:r>
              <a:rPr lang="en-US" altLang="ko-KR" dirty="0"/>
              <a:t> </a:t>
            </a:r>
            <a:r>
              <a:rPr lang="ko-KR" altLang="en-US" dirty="0"/>
              <a:t>창에서 ‘</a:t>
            </a:r>
            <a:r>
              <a:rPr lang="en-US" altLang="ko-KR" dirty="0"/>
              <a:t>python’</a:t>
            </a:r>
            <a:r>
              <a:rPr lang="ko-KR" altLang="en-US" dirty="0"/>
              <a:t>이라는 명령어를 입력하면 실행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D97266-B268-4F86-B743-3390F0149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853" y="1832035"/>
            <a:ext cx="7410291" cy="13300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6E686A2-A7D5-461B-A1E0-C2EB47BB3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79" y="4274307"/>
            <a:ext cx="7969041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6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 err="1"/>
              <a:t>파이썬</a:t>
            </a:r>
            <a:r>
              <a:rPr lang="ko-KR" altLang="en-US" dirty="0"/>
              <a:t> 셸에서 코드 작성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err="1"/>
              <a:t>파이썬</a:t>
            </a:r>
            <a:r>
              <a:rPr lang="ko-KR" altLang="en-US" dirty="0"/>
              <a:t> 셸이 실행되면 현재 인터프리터에 대한 간단한 설명과 함께 ‘ </a:t>
            </a:r>
            <a:r>
              <a:rPr lang="en-US" altLang="ko-KR" dirty="0"/>
              <a:t>&gt;&gt;&gt;’</a:t>
            </a:r>
            <a:r>
              <a:rPr lang="ko-KR" altLang="en-US" dirty="0"/>
              <a:t>라는 입력 커맨드가 화면에 나타나는데</a:t>
            </a:r>
            <a:r>
              <a:rPr lang="en-US" altLang="ko-KR" dirty="0"/>
              <a:t>, </a:t>
            </a:r>
            <a:r>
              <a:rPr lang="ko-KR" altLang="en-US" dirty="0"/>
              <a:t>여기에 다음과 같이 입력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3A7602-1378-4ED9-A603-5E36A17B77C6}"/>
              </a:ext>
            </a:extLst>
          </p:cNvPr>
          <p:cNvSpPr/>
          <p:nvPr/>
        </p:nvSpPr>
        <p:spPr>
          <a:xfrm>
            <a:off x="759785" y="1772816"/>
            <a:ext cx="7412615" cy="30243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&gt;&gt;&gt; professor = "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Sungchul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 Choi"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&gt;&gt;&gt; print(professor)</a:t>
            </a:r>
          </a:p>
          <a:p>
            <a:r>
              <a:rPr lang="en-US" altLang="ko-KR" sz="1600" dirty="0" err="1">
                <a:solidFill>
                  <a:schemeClr val="tx2"/>
                </a:solidFill>
                <a:latin typeface="Consolas" panose="020B0609020204030204" pitchFamily="49" charset="0"/>
              </a:rPr>
              <a:t>Sungchul</a:t>
            </a:r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 Choi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&gt;&gt;&gt; a = 7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&gt;&gt;&gt; b = 5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&gt;&gt;&gt; print(a + b)</a:t>
            </a:r>
          </a:p>
          <a:p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12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&gt;&gt;&gt; a = 7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&gt;&gt;&gt; b = 5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</a:rPr>
              <a:t>&gt;&gt;&gt; print("a + b")</a:t>
            </a:r>
          </a:p>
          <a:p>
            <a:r>
              <a:rPr lang="en-US" altLang="ko-KR" sz="1600" dirty="0">
                <a:solidFill>
                  <a:schemeClr val="tx2"/>
                </a:solidFill>
                <a:latin typeface="Consolas" panose="020B0609020204030204" pitchFamily="49" charset="0"/>
              </a:rPr>
              <a:t>a + b</a:t>
            </a:r>
          </a:p>
        </p:txBody>
      </p:sp>
    </p:spTree>
    <p:extLst>
      <p:ext uri="{BB962C8B-B14F-4D97-AF65-F5344CB8AC3E}">
        <p14:creationId xmlns:p14="http://schemas.microsoft.com/office/powerpoint/2010/main" val="8898871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 err="1"/>
              <a:t>파이썬</a:t>
            </a:r>
            <a:r>
              <a:rPr lang="ko-KR" altLang="en-US" dirty="0"/>
              <a:t> 셸에서 코드 작성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프로그램의 결과가 화면에 잘 출력되는 것을 확인할 수 있음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F37E44-C9C2-418A-8C1D-E1D9AA027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412776"/>
            <a:ext cx="427672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176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0025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대코딩시대와</a:t>
            </a:r>
            <a:r>
              <a:rPr lang="ko-KR" altLang="en-US" dirty="0"/>
              <a:t> 프로그래밍 언어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b="1" dirty="0"/>
              <a:t>대</a:t>
            </a:r>
            <a:r>
              <a:rPr lang="en-US" altLang="ko-KR" b="1" dirty="0"/>
              <a:t>(</a:t>
            </a:r>
            <a:r>
              <a:rPr lang="ko-KR" altLang="en-US" b="1" dirty="0"/>
              <a:t>大</a:t>
            </a:r>
            <a:r>
              <a:rPr lang="en-US" altLang="ko-KR" b="1" dirty="0"/>
              <a:t>)</a:t>
            </a:r>
            <a:r>
              <a:rPr lang="ko-KR" altLang="en-US" b="1" dirty="0"/>
              <a:t>코딩시대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ko-KR" altLang="en-US" dirty="0"/>
              <a:t>사람들이 코딩을 배워 새로운 세상을 향해 나가고 있는 것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b="1" dirty="0" err="1"/>
              <a:t>네카라쿠배</a:t>
            </a:r>
            <a:endParaRPr lang="en-US" altLang="ko-KR" b="1" dirty="0"/>
          </a:p>
          <a:p>
            <a:pPr lvl="1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취업 준비생들이 가장 선호하는 </a:t>
            </a:r>
            <a:r>
              <a:rPr lang="en-US" altLang="ko-KR" dirty="0"/>
              <a:t>IT </a:t>
            </a:r>
            <a:r>
              <a:rPr lang="ko-KR" altLang="en-US" dirty="0"/>
              <a:t>회사 </a:t>
            </a:r>
            <a:endParaRPr lang="en-US" altLang="ko-KR" dirty="0"/>
          </a:p>
          <a:p>
            <a:pPr lvl="1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네이버</a:t>
            </a:r>
            <a:r>
              <a:rPr lang="en-US" altLang="ko-KR" dirty="0"/>
              <a:t>, </a:t>
            </a:r>
            <a:r>
              <a:rPr lang="ko-KR" altLang="en-US" dirty="0"/>
              <a:t>카카오</a:t>
            </a:r>
            <a:r>
              <a:rPr lang="en-US" altLang="ko-KR" dirty="0"/>
              <a:t>, </a:t>
            </a:r>
            <a:r>
              <a:rPr lang="ko-KR" altLang="en-US" dirty="0"/>
              <a:t>라인</a:t>
            </a:r>
            <a:r>
              <a:rPr lang="en-US" altLang="ko-KR" dirty="0"/>
              <a:t>, </a:t>
            </a:r>
            <a:r>
              <a:rPr lang="ko-KR" altLang="en-US" dirty="0" err="1"/>
              <a:t>쿠팡</a:t>
            </a:r>
            <a:r>
              <a:rPr lang="en-US" altLang="ko-KR" dirty="0"/>
              <a:t>, </a:t>
            </a:r>
            <a:r>
              <a:rPr lang="ko-KR" altLang="en-US" dirty="0" err="1"/>
              <a:t>배달의민족을</a:t>
            </a:r>
            <a:r>
              <a:rPr lang="ko-KR" altLang="en-US" dirty="0"/>
              <a:t> 함께 부르는 용어</a:t>
            </a:r>
            <a:endParaRPr lang="en-US" altLang="ko-KR" dirty="0"/>
          </a:p>
          <a:p>
            <a:pPr lvl="1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코딩</a:t>
            </a:r>
            <a:r>
              <a:rPr lang="en-US" altLang="ko-KR" dirty="0"/>
              <a:t>(</a:t>
            </a:r>
            <a:r>
              <a:rPr lang="ko-KR" altLang="en-US" dirty="0"/>
              <a:t>프로그래밍</a:t>
            </a:r>
            <a:r>
              <a:rPr lang="en-US" altLang="ko-KR" dirty="0"/>
              <a:t>)</a:t>
            </a:r>
            <a:r>
              <a:rPr lang="ko-KR" altLang="en-US" dirty="0"/>
              <a:t>을 할 줄 안다면 한번쯤은 도전해볼 만한 기업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99538-0A72-4FA4-A1DD-AFEF51B08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162" y="3933056"/>
            <a:ext cx="501967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362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대코딩시대와</a:t>
            </a:r>
            <a:r>
              <a:rPr lang="ko-KR" altLang="en-US" dirty="0"/>
              <a:t> 프로그래밍 언어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b="1" dirty="0"/>
              <a:t>프로그래밍</a:t>
            </a:r>
            <a:r>
              <a:rPr lang="en-US" altLang="ko-KR" b="1" dirty="0"/>
              <a:t>(programming): </a:t>
            </a:r>
            <a:r>
              <a:rPr lang="ko-KR" altLang="en-US" dirty="0"/>
              <a:t>프로그래밍 언어를 사용하여 프로그램을 개발하는 것</a:t>
            </a:r>
            <a:endParaRPr lang="en-US" altLang="ko-KR" dirty="0"/>
          </a:p>
          <a:p>
            <a:pPr lvl="1"/>
            <a:r>
              <a:rPr lang="ko-KR" altLang="en-US" b="1" dirty="0"/>
              <a:t>프로그래밍 언어</a:t>
            </a:r>
            <a:r>
              <a:rPr lang="en-US" altLang="ko-KR" b="1" dirty="0"/>
              <a:t>(programming language):</a:t>
            </a:r>
            <a:r>
              <a:rPr lang="ko-KR" altLang="en-US" b="1" dirty="0"/>
              <a:t> </a:t>
            </a:r>
            <a:r>
              <a:rPr lang="ko-KR" altLang="en-US" dirty="0"/>
              <a:t>인간이 원하는 것을 컴퓨터로 실행시키기 위해 사용하는</a:t>
            </a:r>
            <a:r>
              <a:rPr lang="en-US" altLang="ko-KR" dirty="0"/>
              <a:t>, </a:t>
            </a:r>
            <a:r>
              <a:rPr lang="ko-KR" altLang="en-US" dirty="0"/>
              <a:t>컴퓨터가 이해할 수 있는 언어</a:t>
            </a:r>
            <a:endParaRPr lang="en-US" altLang="ko-KR" dirty="0"/>
          </a:p>
          <a:p>
            <a:pPr lvl="1"/>
            <a:r>
              <a:rPr lang="ko-KR" altLang="en-US" b="1" dirty="0"/>
              <a:t>코드</a:t>
            </a:r>
            <a:r>
              <a:rPr lang="en-US" altLang="ko-KR" b="1" dirty="0"/>
              <a:t>(code): </a:t>
            </a:r>
            <a:r>
              <a:rPr lang="ko-KR" altLang="en-US" dirty="0"/>
              <a:t>컴퓨터가 이해할 수 있는 언어</a:t>
            </a:r>
            <a:endParaRPr lang="en-US" altLang="ko-KR" dirty="0"/>
          </a:p>
          <a:p>
            <a:pPr lvl="1"/>
            <a:r>
              <a:rPr lang="ko-KR" altLang="en-US" b="1" dirty="0"/>
              <a:t>코딩</a:t>
            </a:r>
            <a:r>
              <a:rPr lang="en-US" altLang="ko-KR" b="1" dirty="0"/>
              <a:t>(coding):</a:t>
            </a:r>
            <a:r>
              <a:rPr lang="ko-KR" altLang="en-US" b="1" dirty="0"/>
              <a:t> </a:t>
            </a:r>
            <a:r>
              <a:rPr lang="ko-KR" altLang="en-US" dirty="0"/>
              <a:t>프로그래밍을 하는 행위</a:t>
            </a:r>
            <a:r>
              <a:rPr lang="en-US" altLang="ko-KR" dirty="0"/>
              <a:t>, </a:t>
            </a:r>
            <a:r>
              <a:rPr lang="ko-KR" altLang="en-US" dirty="0"/>
              <a:t>코드를 작성하는 행위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5465829-014D-46D3-B6C8-E26B8C354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85" y="3717032"/>
            <a:ext cx="7064558" cy="185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152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대코딩시대와</a:t>
            </a:r>
            <a:r>
              <a:rPr lang="ko-KR" altLang="en-US" dirty="0"/>
              <a:t> 프로그래밍 언어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3B2862-73E2-4952-9CA6-492846149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96" y="904874"/>
            <a:ext cx="7272808" cy="538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92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대코딩시대와</a:t>
            </a:r>
            <a:r>
              <a:rPr lang="ko-KR" altLang="en-US" dirty="0"/>
              <a:t> 프로그래밍 언어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7AB2FE-A964-48AF-BF2A-2ABE4CB28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87" y="904874"/>
            <a:ext cx="7272625" cy="482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54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9817</TotalTime>
  <Words>1587</Words>
  <Application>Microsoft Office PowerPoint</Application>
  <PresentationFormat>화면 슬라이드 쇼(4:3)</PresentationFormat>
  <Paragraphs>196</Paragraphs>
  <Slides>55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2" baseType="lpstr">
      <vt:lpstr>HY견고딕</vt:lpstr>
      <vt:lpstr>Consolas</vt:lpstr>
      <vt:lpstr>Arial</vt:lpstr>
      <vt:lpstr>Wingdings</vt:lpstr>
      <vt:lpstr>맑은 고딕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1. 대코딩시대와 프로그래밍 언어</vt:lpstr>
      <vt:lpstr>1. 대코딩시대와 프로그래밍 언어</vt:lpstr>
      <vt:lpstr>1. 대코딩시대와 프로그래밍 언어</vt:lpstr>
      <vt:lpstr>1. 대코딩시대와 프로그래밍 언어</vt:lpstr>
      <vt:lpstr>1. 대코딩시대와 프로그래밍 언어</vt:lpstr>
      <vt:lpstr>2. 프로그래밍 언어를 배우는 이유</vt:lpstr>
      <vt:lpstr>2. 프로그래밍 언어를 배우는 이유</vt:lpstr>
      <vt:lpstr>PowerPoint 프레젠테이션</vt:lpstr>
      <vt:lpstr>1. 파이썬의 등장</vt:lpstr>
      <vt:lpstr>1. 파이썬의 등장</vt:lpstr>
      <vt:lpstr>2. 파이썬의 특징</vt:lpstr>
      <vt:lpstr>2. 파이썬의 특징</vt:lpstr>
      <vt:lpstr>2. 파이썬의 특징</vt:lpstr>
      <vt:lpstr>2. 파이썬의 특징</vt:lpstr>
      <vt:lpstr>2. 파이썬의 특징</vt:lpstr>
      <vt:lpstr>3. 파이썬을 배우는 이유</vt:lpstr>
      <vt:lpstr>3. 파이썬을 배우는 이유</vt:lpstr>
      <vt:lpstr>3. 파이썬을 배우는 이유</vt:lpstr>
      <vt:lpstr>3. 파이썬을 배우는 이유</vt:lpstr>
      <vt:lpstr>3. 파이썬을 배우는 이유</vt:lpstr>
      <vt:lpstr>PowerPoint 프레젠테이션</vt:lpstr>
      <vt:lpstr>1. 파이썬 개발 환경 설정</vt:lpstr>
      <vt:lpstr>1. 파이썬 개발 환경 설정</vt:lpstr>
      <vt:lpstr>1. 파이썬 개발 환경 설정</vt:lpstr>
      <vt:lpstr>1. 파이썬 개발 환경 설정</vt:lpstr>
      <vt:lpstr>2. 파이썬 인터프리터의 설치: Miniconda</vt:lpstr>
      <vt:lpstr>2. 파이썬 인터프리터의 설치: Miniconda</vt:lpstr>
      <vt:lpstr>2. 파이썬 인터프리터의 설치: Miniconda</vt:lpstr>
      <vt:lpstr>2. 파이썬 인터프리터의 설치: Miniconda</vt:lpstr>
      <vt:lpstr>2. 파이썬 인터프리터의 설치: Miniconda</vt:lpstr>
      <vt:lpstr>2. 파이썬 인터프리터의 설치: Miniconda</vt:lpstr>
      <vt:lpstr>3. 파이썬 코드 편집기의 설치: 비주얼 스튜디오 코드</vt:lpstr>
      <vt:lpstr>3. 파이썬 코드 편집기의 설치: 비주얼 스튜디오 코드</vt:lpstr>
      <vt:lpstr>3. 파이썬 코드 편집기의 설치: 비주얼 스튜디오 코드</vt:lpstr>
      <vt:lpstr>3. 파이썬 코드 편집기의 설치: 비주얼 스튜디오 코드</vt:lpstr>
      <vt:lpstr>3. 파이썬 코드 편집기의 설치: 비주얼 스튜디오 코드</vt:lpstr>
      <vt:lpstr>3. 파이썬 코드 편집기의 설치: 비주얼 스튜디오 코드</vt:lpstr>
      <vt:lpstr>3. 파이썬 코드 편집기의 설치: 비주얼 스튜디오 코드</vt:lpstr>
      <vt:lpstr>4. 비주얼 스튜디오 코드에서 코드 작성하기</vt:lpstr>
      <vt:lpstr>4. 비주얼 스튜디오 코드에서 코드 작성하기</vt:lpstr>
      <vt:lpstr>4. 비주얼 스튜디오 코드에서 코드 작성하기</vt:lpstr>
      <vt:lpstr>4. 비주얼 스튜디오 코드에서 코드 작성하기</vt:lpstr>
      <vt:lpstr>4. 비주얼 스튜디오 코드에서 코드 작성하기</vt:lpstr>
      <vt:lpstr>4. 비주얼 스튜디오 코드에서 코드 작성하기</vt:lpstr>
      <vt:lpstr>4. 비주얼 스튜디오 코드에서 코드 작성하기</vt:lpstr>
      <vt:lpstr>4. 비주얼 스튜디오 코드에서 코드 작성하기</vt:lpstr>
      <vt:lpstr>5. 파이썬 셸에서 코드 작성</vt:lpstr>
      <vt:lpstr>5. 파이썬 셸에서 코드 작성</vt:lpstr>
      <vt:lpstr>5. 파이썬 셸에서 코드 작성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daaep@naver.com</dc:creator>
  <cp:lastModifiedBy>Kim Sungmu</cp:lastModifiedBy>
  <cp:revision>1103</cp:revision>
  <dcterms:created xsi:type="dcterms:W3CDTF">2012-07-11T10:23:22Z</dcterms:created>
  <dcterms:modified xsi:type="dcterms:W3CDTF">2023-01-03T00:07:13Z</dcterms:modified>
</cp:coreProperties>
</file>